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14"/>
  </p:notesMasterIdLst>
  <p:handoutMasterIdLst>
    <p:handoutMasterId r:id="rId15"/>
  </p:handoutMasterIdLst>
  <p:sldIdLst>
    <p:sldId id="280" r:id="rId3"/>
    <p:sldId id="375" r:id="rId4"/>
    <p:sldId id="314" r:id="rId5"/>
    <p:sldId id="381" r:id="rId6"/>
    <p:sldId id="382" r:id="rId7"/>
    <p:sldId id="384" r:id="rId8"/>
    <p:sldId id="383" r:id="rId9"/>
    <p:sldId id="385" r:id="rId10"/>
    <p:sldId id="386" r:id="rId11"/>
    <p:sldId id="387" r:id="rId12"/>
    <p:sldId id="265" r:id="rId13"/>
  </p:sldIdLst>
  <p:sldSz cx="9144000" cy="6858000" type="screen4x3"/>
  <p:notesSz cx="6718300" cy="985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ctoria Adamson" initials="V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0026"/>
    <a:srgbClr val="CC0033"/>
    <a:srgbClr val="BC0034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01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2136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B0D5-4425-419E-92DF-1B3BEA41C1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05001" y="0"/>
            <a:ext cx="2911733" cy="494019"/>
          </a:xfrm>
          <a:prstGeom prst="rect">
            <a:avLst/>
          </a:prstGeom>
        </p:spPr>
        <p:txBody>
          <a:bodyPr vert="horz" lIns="90471" tIns="45235" rIns="90471" bIns="45235" rtlCol="0"/>
          <a:lstStyle>
            <a:lvl1pPr algn="r">
              <a:defRPr sz="1200"/>
            </a:lvl1pPr>
          </a:lstStyle>
          <a:p>
            <a:fld id="{1B370943-B2F7-468F-8CEC-37FCC0834BB6}" type="datetimeFigureOut">
              <a:rPr lang="en-GB" smtClean="0"/>
              <a:t>15/06/2020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3598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11996" cy="494809"/>
          </a:xfrm>
          <a:prstGeom prst="rect">
            <a:avLst/>
          </a:prstGeom>
        </p:spPr>
        <p:txBody>
          <a:bodyPr vert="horz" lIns="90597" tIns="45299" rIns="90597" bIns="4529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4737" y="3"/>
            <a:ext cx="2911996" cy="494809"/>
          </a:xfrm>
          <a:prstGeom prst="rect">
            <a:avLst/>
          </a:prstGeom>
        </p:spPr>
        <p:txBody>
          <a:bodyPr vert="horz" lIns="90597" tIns="45299" rIns="90597" bIns="45299" rtlCol="0"/>
          <a:lstStyle>
            <a:lvl1pPr algn="r">
              <a:defRPr sz="1200"/>
            </a:lvl1pPr>
          </a:lstStyle>
          <a:p>
            <a:fld id="{5815D6C9-A210-4C74-A856-AFAE81F8EF79}" type="datetimeFigureOut">
              <a:rPr lang="en-GB" smtClean="0"/>
              <a:t>15/06/2020</a:t>
            </a:fld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1519" y="4743233"/>
            <a:ext cx="5375267" cy="3879675"/>
          </a:xfrm>
          <a:prstGeom prst="rect">
            <a:avLst/>
          </a:prstGeom>
        </p:spPr>
        <p:txBody>
          <a:bodyPr vert="horz" lIns="90597" tIns="45299" rIns="90597" bIns="4529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60393"/>
            <a:ext cx="2911996" cy="494809"/>
          </a:xfrm>
          <a:prstGeom prst="rect">
            <a:avLst/>
          </a:prstGeom>
        </p:spPr>
        <p:txBody>
          <a:bodyPr vert="horz" lIns="90597" tIns="45299" rIns="90597" bIns="4529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4737" y="9360393"/>
            <a:ext cx="2911996" cy="494809"/>
          </a:xfrm>
          <a:prstGeom prst="rect">
            <a:avLst/>
          </a:prstGeom>
        </p:spPr>
        <p:txBody>
          <a:bodyPr vert="horz" lIns="90597" tIns="45299" rIns="90597" bIns="45299" rtlCol="0" anchor="b"/>
          <a:lstStyle>
            <a:lvl1pPr algn="r">
              <a:defRPr sz="1200"/>
            </a:lvl1pPr>
          </a:lstStyle>
          <a:p>
            <a:fld id="{F86784B0-7F2F-4226-98E0-FD3D3CEE8CBD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44EB264-3505-4899-A23F-EC2AB08553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31900"/>
            <a:ext cx="4432300" cy="3325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71" tIns="45235" rIns="90471" bIns="45235" rtlCol="0" anchor="ctr"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4339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1230313"/>
            <a:ext cx="4435475" cy="33274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784B0-7F2F-4226-98E0-FD3D3CEE8CB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68174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1230313"/>
            <a:ext cx="4435475" cy="33274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784B0-7F2F-4226-98E0-FD3D3CEE8CBD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4164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1230313"/>
            <a:ext cx="4435475" cy="33274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784B0-7F2F-4226-98E0-FD3D3CEE8CB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0376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1230313"/>
            <a:ext cx="4435475" cy="33274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784B0-7F2F-4226-98E0-FD3D3CEE8CB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7402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1230313"/>
            <a:ext cx="4435475" cy="33274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784B0-7F2F-4226-98E0-FD3D3CEE8CBD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692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1230313"/>
            <a:ext cx="4435475" cy="33274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784B0-7F2F-4226-98E0-FD3D3CEE8CBD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5689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1230313"/>
            <a:ext cx="4435475" cy="33274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784B0-7F2F-4226-98E0-FD3D3CEE8CBD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24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1230313"/>
            <a:ext cx="4435475" cy="33274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784B0-7F2F-4226-98E0-FD3D3CEE8CBD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5284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1230313"/>
            <a:ext cx="4435475" cy="33274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784B0-7F2F-4226-98E0-FD3D3CEE8CBD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43578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1230313"/>
            <a:ext cx="4435475" cy="33274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784B0-7F2F-4226-98E0-FD3D3CEE8CBD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838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7144"/>
            <a:ext cx="5176299" cy="6865144"/>
          </a:xfrm>
          <a:custGeom>
            <a:avLst/>
            <a:gdLst>
              <a:gd name="connsiteX0" fmla="*/ 0 w 7379494"/>
              <a:gd name="connsiteY0" fmla="*/ 0 h 6858000"/>
              <a:gd name="connsiteX1" fmla="*/ 7379494 w 7379494"/>
              <a:gd name="connsiteY1" fmla="*/ 0 h 6858000"/>
              <a:gd name="connsiteX2" fmla="*/ 7379494 w 7379494"/>
              <a:gd name="connsiteY2" fmla="*/ 6858000 h 6858000"/>
              <a:gd name="connsiteX3" fmla="*/ 0 w 7379494"/>
              <a:gd name="connsiteY3" fmla="*/ 6858000 h 6858000"/>
              <a:gd name="connsiteX4" fmla="*/ 0 w 7379494"/>
              <a:gd name="connsiteY4" fmla="*/ 0 h 6858000"/>
              <a:gd name="connsiteX0" fmla="*/ 0 w 7379494"/>
              <a:gd name="connsiteY0" fmla="*/ 7144 h 6865144"/>
              <a:gd name="connsiteX1" fmla="*/ 5293519 w 7379494"/>
              <a:gd name="connsiteY1" fmla="*/ 0 h 6865144"/>
              <a:gd name="connsiteX2" fmla="*/ 7379494 w 7379494"/>
              <a:gd name="connsiteY2" fmla="*/ 6865144 h 6865144"/>
              <a:gd name="connsiteX3" fmla="*/ 0 w 7379494"/>
              <a:gd name="connsiteY3" fmla="*/ 6865144 h 6865144"/>
              <a:gd name="connsiteX4" fmla="*/ 0 w 7379494"/>
              <a:gd name="connsiteY4" fmla="*/ 7144 h 6865144"/>
              <a:gd name="connsiteX0" fmla="*/ 0 w 6736556"/>
              <a:gd name="connsiteY0" fmla="*/ 7144 h 6865144"/>
              <a:gd name="connsiteX1" fmla="*/ 5293519 w 6736556"/>
              <a:gd name="connsiteY1" fmla="*/ 0 h 6865144"/>
              <a:gd name="connsiteX2" fmla="*/ 6736556 w 6736556"/>
              <a:gd name="connsiteY2" fmla="*/ 6858001 h 6865144"/>
              <a:gd name="connsiteX3" fmla="*/ 0 w 6736556"/>
              <a:gd name="connsiteY3" fmla="*/ 6865144 h 6865144"/>
              <a:gd name="connsiteX4" fmla="*/ 0 w 6736556"/>
              <a:gd name="connsiteY4" fmla="*/ 7144 h 6865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6556" h="6865144">
                <a:moveTo>
                  <a:pt x="0" y="7144"/>
                </a:moveTo>
                <a:lnTo>
                  <a:pt x="5293519" y="0"/>
                </a:lnTo>
                <a:lnTo>
                  <a:pt x="6736556" y="6858001"/>
                </a:lnTo>
                <a:lnTo>
                  <a:pt x="0" y="6865144"/>
                </a:lnTo>
                <a:lnTo>
                  <a:pt x="0" y="7144"/>
                </a:lnTo>
                <a:close/>
              </a:path>
            </a:pathLst>
          </a:custGeom>
          <a:solidFill>
            <a:srgbClr val="EFEFE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19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2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385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10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633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789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4135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5A584-B9F3-47F2-81CC-9B88C85C1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11DDDB-4EF6-464F-B45F-034712BD4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E06D-71D6-4057-BED8-19F1FD7B1F8F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8EC70C-9114-451B-BDEB-C5372E29F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C2382-3F01-40D6-87F2-C9A7CF485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41829-CB43-4065-B8C5-53486559E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702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734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893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275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024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8448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454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875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5E06D-71D6-4057-BED8-19F1FD7B1F8F}" type="datetimeFigureOut">
              <a:rPr lang="en-GB" smtClean="0"/>
              <a:pPr/>
              <a:t>15/06/2020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41829-CB43-4065-B8C5-53486559E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811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6" r:id="rId2"/>
    <p:sldLayoutId id="2147483662" r:id="rId3"/>
    <p:sldLayoutId id="2147483675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7652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ctivity.co.uk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.png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/>
          <p:nvPr/>
        </p:nvSpPr>
        <p:spPr>
          <a:xfrm>
            <a:off x="0" y="0"/>
            <a:ext cx="5176299" cy="6865144"/>
          </a:xfrm>
          <a:custGeom>
            <a:avLst/>
            <a:gdLst>
              <a:gd name="connsiteX0" fmla="*/ 0 w 7379494"/>
              <a:gd name="connsiteY0" fmla="*/ 0 h 6858000"/>
              <a:gd name="connsiteX1" fmla="*/ 7379494 w 7379494"/>
              <a:gd name="connsiteY1" fmla="*/ 0 h 6858000"/>
              <a:gd name="connsiteX2" fmla="*/ 7379494 w 7379494"/>
              <a:gd name="connsiteY2" fmla="*/ 6858000 h 6858000"/>
              <a:gd name="connsiteX3" fmla="*/ 0 w 7379494"/>
              <a:gd name="connsiteY3" fmla="*/ 6858000 h 6858000"/>
              <a:gd name="connsiteX4" fmla="*/ 0 w 7379494"/>
              <a:gd name="connsiteY4" fmla="*/ 0 h 6858000"/>
              <a:gd name="connsiteX0" fmla="*/ 0 w 7379494"/>
              <a:gd name="connsiteY0" fmla="*/ 7144 h 6865144"/>
              <a:gd name="connsiteX1" fmla="*/ 5293519 w 7379494"/>
              <a:gd name="connsiteY1" fmla="*/ 0 h 6865144"/>
              <a:gd name="connsiteX2" fmla="*/ 7379494 w 7379494"/>
              <a:gd name="connsiteY2" fmla="*/ 6865144 h 6865144"/>
              <a:gd name="connsiteX3" fmla="*/ 0 w 7379494"/>
              <a:gd name="connsiteY3" fmla="*/ 6865144 h 6865144"/>
              <a:gd name="connsiteX4" fmla="*/ 0 w 7379494"/>
              <a:gd name="connsiteY4" fmla="*/ 7144 h 6865144"/>
              <a:gd name="connsiteX0" fmla="*/ 0 w 6736556"/>
              <a:gd name="connsiteY0" fmla="*/ 7144 h 6865144"/>
              <a:gd name="connsiteX1" fmla="*/ 5293519 w 6736556"/>
              <a:gd name="connsiteY1" fmla="*/ 0 h 6865144"/>
              <a:gd name="connsiteX2" fmla="*/ 6736556 w 6736556"/>
              <a:gd name="connsiteY2" fmla="*/ 6858001 h 6865144"/>
              <a:gd name="connsiteX3" fmla="*/ 0 w 6736556"/>
              <a:gd name="connsiteY3" fmla="*/ 6865144 h 6865144"/>
              <a:gd name="connsiteX4" fmla="*/ 0 w 6736556"/>
              <a:gd name="connsiteY4" fmla="*/ 7144 h 6865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6556" h="6865144">
                <a:moveTo>
                  <a:pt x="0" y="7144"/>
                </a:moveTo>
                <a:lnTo>
                  <a:pt x="5293519" y="0"/>
                </a:lnTo>
                <a:lnTo>
                  <a:pt x="6736556" y="6858001"/>
                </a:lnTo>
                <a:lnTo>
                  <a:pt x="0" y="6865144"/>
                </a:lnTo>
                <a:lnTo>
                  <a:pt x="0" y="7144"/>
                </a:lnTo>
                <a:close/>
              </a:path>
            </a:pathLst>
          </a:custGeom>
          <a:solidFill>
            <a:srgbClr val="EFEFE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utoShape 2" descr="Image result for taunton and deane logo"/>
          <p:cNvSpPr>
            <a:spLocks noChangeAspect="1" noChangeArrowheads="1"/>
          </p:cNvSpPr>
          <p:nvPr/>
        </p:nvSpPr>
        <p:spPr bwMode="auto">
          <a:xfrm>
            <a:off x="4534709" y="3391709"/>
            <a:ext cx="74582" cy="74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657954" y="2389620"/>
            <a:ext cx="79026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>
                <a:solidFill>
                  <a:srgbClr val="BC0034"/>
                </a:solidFill>
                <a:latin typeface="Montserrat" charset="0"/>
                <a:ea typeface="Montserrat" charset="0"/>
                <a:cs typeface="Montserrat" charset="0"/>
              </a:rPr>
              <a:t>Superuser Manual </a:t>
            </a:r>
          </a:p>
          <a:p>
            <a:r>
              <a:rPr lang="en-US" sz="4200" b="1" dirty="0">
                <a:solidFill>
                  <a:srgbClr val="BC0034"/>
                </a:solidFill>
                <a:latin typeface="Montserrat" charset="0"/>
                <a:ea typeface="Montserrat" charset="0"/>
                <a:cs typeface="Montserrat" charset="0"/>
              </a:rPr>
              <a:t>Merge Stakeholders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64" y="1468407"/>
            <a:ext cx="3256675" cy="113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742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5212" y="722779"/>
            <a:ext cx="33756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Share Stakeholder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5213" y="1374879"/>
            <a:ext cx="7532136" cy="605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You will be notified once the </a:t>
            </a: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Share is Successful.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Share More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, to follow the process again.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54019E-DF7E-452A-A2C8-E8459384D4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544" y="2560320"/>
            <a:ext cx="6844398" cy="3548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31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0" y="5042850"/>
            <a:ext cx="4572000" cy="98488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CC0033"/>
              </a:buClr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Systems House, Deepdale Business Park,</a:t>
            </a:r>
          </a:p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CC0033"/>
              </a:buClr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Bakewell, Derbyshire, DE45 1GT</a:t>
            </a:r>
          </a:p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CC0033"/>
              </a:buClr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CC0033"/>
              </a:buClr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www.tractivity.co.uk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2292277"/>
            <a:ext cx="4572000" cy="60529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CC0033"/>
              </a:buClr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Vicky Adamson</a:t>
            </a:r>
          </a:p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CC0033"/>
              </a:buClr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Client Relationship Manager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658" y="1554431"/>
            <a:ext cx="604684" cy="6046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662" y="3925586"/>
            <a:ext cx="3256675" cy="113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72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22DD0A8-2435-4E41-9E20-C4FE90F89E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374" y="1727768"/>
            <a:ext cx="6843252" cy="429974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07538" y="920235"/>
            <a:ext cx="7459088" cy="528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If you are an elected </a:t>
            </a:r>
            <a:r>
              <a:rPr lang="en-GB" sz="1100" b="1" dirty="0">
                <a:latin typeface="Arial" charset="0"/>
                <a:cs typeface="Arial" charset="0"/>
              </a:rPr>
              <a:t>Superuser</a:t>
            </a:r>
            <a:r>
              <a:rPr lang="en-GB" sz="1100" dirty="0">
                <a:latin typeface="Arial" charset="0"/>
                <a:cs typeface="Arial" charset="0"/>
              </a:rPr>
              <a:t>, access </a:t>
            </a:r>
            <a:r>
              <a:rPr lang="en-GB" sz="1100" b="1" dirty="0">
                <a:latin typeface="Arial" charset="0"/>
                <a:cs typeface="Arial" charset="0"/>
              </a:rPr>
              <a:t>System Admin </a:t>
            </a:r>
            <a:r>
              <a:rPr lang="en-GB" sz="1100" dirty="0">
                <a:latin typeface="Arial" charset="0"/>
                <a:cs typeface="Arial" charset="0"/>
              </a:rPr>
              <a:t>area of Tractivity through your normal login, via a link shown in the top right-hand corner.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C99B1E-29CC-484E-9663-FE4CF4785C16}"/>
              </a:ext>
            </a:extLst>
          </p:cNvPr>
          <p:cNvSpPr/>
          <p:nvPr/>
        </p:nvSpPr>
        <p:spPr>
          <a:xfrm>
            <a:off x="732412" y="411343"/>
            <a:ext cx="7954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Login to Your Superuser Account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39F5AC2-3DC5-45E3-96ED-89B9B1507336}"/>
              </a:ext>
            </a:extLst>
          </p:cNvPr>
          <p:cNvSpPr/>
          <p:nvPr/>
        </p:nvSpPr>
        <p:spPr>
          <a:xfrm>
            <a:off x="6188479" y="1448649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418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5213" y="707687"/>
            <a:ext cx="3375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Stakeholders</a:t>
            </a:r>
            <a:b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</a:br>
            <a:endParaRPr lang="en-GB" sz="2000" b="1" dirty="0">
              <a:solidFill>
                <a:srgbClr val="CC00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5213" y="1283589"/>
            <a:ext cx="2819981" cy="2605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Inside System Admin, on the left-hand menu under the section titled Stakeholders, you can: 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Import Stakeholders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Merge Stakeholders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Share Stakeholder 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E132DB1-3A8A-4783-B559-E9924A921327}"/>
              </a:ext>
            </a:extLst>
          </p:cNvPr>
          <p:cNvSpPr/>
          <p:nvPr/>
        </p:nvSpPr>
        <p:spPr>
          <a:xfrm>
            <a:off x="3717734" y="2446982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A74F26-940A-4A4F-9DAE-D96529C3C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296" y="811161"/>
            <a:ext cx="5942652" cy="591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40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BA47059-9FB8-41CD-8FF9-D239E23B71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8533" y="3108232"/>
            <a:ext cx="6079066" cy="30493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5212" y="722779"/>
            <a:ext cx="3375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Merge Stakeholders</a:t>
            </a:r>
            <a:b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</a:br>
            <a:endParaRPr lang="en-GB" sz="2000" b="1" dirty="0">
              <a:solidFill>
                <a:srgbClr val="CC00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5212" y="1374879"/>
            <a:ext cx="7931521" cy="2452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Great way to manage duplicated data.</a:t>
            </a:r>
          </a:p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Select to check for duplications Organisation, Contact or Building Data?</a:t>
            </a:r>
          </a:p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Do you wish to check multiple projects?</a:t>
            </a:r>
          </a:p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Tick to search for duplications  based on: </a:t>
            </a: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Last Name, First Name or Email Address. 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E132DB1-3A8A-4783-B559-E9924A921327}"/>
              </a:ext>
            </a:extLst>
          </p:cNvPr>
          <p:cNvSpPr/>
          <p:nvPr/>
        </p:nvSpPr>
        <p:spPr>
          <a:xfrm>
            <a:off x="2193501" y="3578387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88B1E9F-CC88-40D4-82A2-A3B5810901FA}"/>
              </a:ext>
            </a:extLst>
          </p:cNvPr>
          <p:cNvSpPr/>
          <p:nvPr/>
        </p:nvSpPr>
        <p:spPr>
          <a:xfrm>
            <a:off x="2193501" y="4123309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B3C239C-2A5E-4192-A5CC-BE88A5957670}"/>
              </a:ext>
            </a:extLst>
          </p:cNvPr>
          <p:cNvSpPr/>
          <p:nvPr/>
        </p:nvSpPr>
        <p:spPr>
          <a:xfrm>
            <a:off x="2193500" y="4755163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0238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BF43476-0C89-470D-80D7-BE284ACC4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1890" y="2533140"/>
            <a:ext cx="6280220" cy="38246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5212" y="722779"/>
            <a:ext cx="3375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Merge Stakeholders</a:t>
            </a:r>
            <a:b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</a:br>
            <a:endParaRPr lang="en-GB" sz="2000" b="1" dirty="0">
              <a:solidFill>
                <a:srgbClr val="CC00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3086" y="1149172"/>
            <a:ext cx="7714016" cy="3067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In the example below, Last Name was selected.</a:t>
            </a:r>
          </a:p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A list of all possible duplicated entries. </a:t>
            </a:r>
          </a:p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The amount of possible duplications.</a:t>
            </a:r>
          </a:p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Expand to view each of the contacts 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E132DB1-3A8A-4783-B559-E9924A921327}"/>
              </a:ext>
            </a:extLst>
          </p:cNvPr>
          <p:cNvSpPr/>
          <p:nvPr/>
        </p:nvSpPr>
        <p:spPr>
          <a:xfrm>
            <a:off x="1058790" y="4018094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88B1E9F-CC88-40D4-82A2-A3B5810901FA}"/>
              </a:ext>
            </a:extLst>
          </p:cNvPr>
          <p:cNvSpPr/>
          <p:nvPr/>
        </p:nvSpPr>
        <p:spPr>
          <a:xfrm>
            <a:off x="5845261" y="2954027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B3C239C-2A5E-4192-A5CC-BE88A5957670}"/>
              </a:ext>
            </a:extLst>
          </p:cNvPr>
          <p:cNvSpPr/>
          <p:nvPr/>
        </p:nvSpPr>
        <p:spPr>
          <a:xfrm>
            <a:off x="6993445" y="2615365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08928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5212" y="722779"/>
            <a:ext cx="3375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Merge A to B</a:t>
            </a:r>
            <a:b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</a:br>
            <a:endParaRPr lang="en-GB" sz="2000" b="1" dirty="0">
              <a:solidFill>
                <a:srgbClr val="CC00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5212" y="1374879"/>
            <a:ext cx="7611021" cy="3913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When merging stakeholders, decide which of the duplicated records is the master record – the one you wish to keep!  </a:t>
            </a: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All records will then be merged into the master record. </a:t>
            </a:r>
          </a:p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For example – </a:t>
            </a: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ID Number 36 will become the Master Record. 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All others ID’s 2703, 2729, 2730 will be merged into the Master Record.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Please Note -  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the merge cannot be reversed. 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E132DB1-3A8A-4783-B559-E9924A921327}"/>
              </a:ext>
            </a:extLst>
          </p:cNvPr>
          <p:cNvSpPr/>
          <p:nvPr/>
        </p:nvSpPr>
        <p:spPr>
          <a:xfrm>
            <a:off x="176154" y="3670165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88B1E9F-CC88-40D4-82A2-A3B5810901FA}"/>
              </a:ext>
            </a:extLst>
          </p:cNvPr>
          <p:cNvSpPr/>
          <p:nvPr/>
        </p:nvSpPr>
        <p:spPr>
          <a:xfrm>
            <a:off x="5213994" y="3313590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B3C239C-2A5E-4192-A5CC-BE88A5957670}"/>
              </a:ext>
            </a:extLst>
          </p:cNvPr>
          <p:cNvSpPr/>
          <p:nvPr/>
        </p:nvSpPr>
        <p:spPr>
          <a:xfrm>
            <a:off x="5229867" y="4084702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653970-6D77-4BBF-9F89-F513375230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972" y="3178205"/>
            <a:ext cx="8212056" cy="3147136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4CEE9EA3-6470-4397-9016-851FBCFC362F}"/>
              </a:ext>
            </a:extLst>
          </p:cNvPr>
          <p:cNvSpPr/>
          <p:nvPr/>
        </p:nvSpPr>
        <p:spPr>
          <a:xfrm>
            <a:off x="186853" y="5757897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8084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5212" y="722779"/>
            <a:ext cx="3375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Merge A to B</a:t>
            </a:r>
            <a:b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</a:br>
            <a:endParaRPr lang="en-GB" sz="2000" b="1" dirty="0">
              <a:solidFill>
                <a:srgbClr val="CC00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5212" y="1374879"/>
            <a:ext cx="7611021" cy="605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The screen automatically updates: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Keep Merge A - to B until your left with just the master record.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6B2270F-6379-4BD3-BFB0-3CCA81C39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66" y="2264431"/>
            <a:ext cx="8595066" cy="321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90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5212" y="722779"/>
            <a:ext cx="33756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Complete!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5212" y="1374879"/>
            <a:ext cx="7611021" cy="297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Once complete, you will see a list of all other duplicated records.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6D4FBA-9401-4215-9462-EA1DD17E2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427" y="1867853"/>
            <a:ext cx="7424590" cy="415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65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5212" y="722779"/>
            <a:ext cx="33756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Share Stakeholder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5212" y="1235320"/>
            <a:ext cx="7611021" cy="2605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Share Stakeholders is a great tool, especially when creating a </a:t>
            </a:r>
            <a:r>
              <a:rPr lang="en-GB" sz="1100">
                <a:latin typeface="Arial" panose="020B0604020202020204" pitchFamily="34" charset="0"/>
                <a:cs typeface="Arial" panose="020B0604020202020204" pitchFamily="34" charset="0"/>
              </a:rPr>
              <a:t>new project. </a:t>
            </a:r>
          </a:p>
          <a:p>
            <a:pPr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Share Stakeholders, 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from the left-hand menu. </a:t>
            </a:r>
          </a:p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Select to share either </a:t>
            </a: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Contacts or Organisations </a:t>
            </a:r>
          </a:p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Including all associated means; should an Organisation have 2 Contacts linked, these will also be shared. Same process for Contacts, when a contact is linked to an Organisation, selecting Yes here will ensure all linked Organisation are shared. </a:t>
            </a:r>
          </a:p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Select the Project, you wish to take data from </a:t>
            </a:r>
          </a:p>
          <a:p>
            <a:pPr marL="22860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Select the Project, you wish to add the data too.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EE609A-395A-49F0-81DE-3DEE5B17CE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1097" y="4049251"/>
            <a:ext cx="6341806" cy="2503982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B86C4997-BC19-44D8-9A6A-32B5F22EF28C}"/>
              </a:ext>
            </a:extLst>
          </p:cNvPr>
          <p:cNvSpPr/>
          <p:nvPr/>
        </p:nvSpPr>
        <p:spPr>
          <a:xfrm>
            <a:off x="1261537" y="4253639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10DD47C-9846-42CC-8EBA-3D6CDEF28D09}"/>
              </a:ext>
            </a:extLst>
          </p:cNvPr>
          <p:cNvSpPr/>
          <p:nvPr/>
        </p:nvSpPr>
        <p:spPr>
          <a:xfrm>
            <a:off x="1261536" y="4742996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909CBEB-665C-46FB-ABC6-1F9346EFCE4F}"/>
              </a:ext>
            </a:extLst>
          </p:cNvPr>
          <p:cNvSpPr/>
          <p:nvPr/>
        </p:nvSpPr>
        <p:spPr>
          <a:xfrm>
            <a:off x="1261536" y="5167525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0BD464F-3C74-4D5A-82E5-A54F3A02862B}"/>
              </a:ext>
            </a:extLst>
          </p:cNvPr>
          <p:cNvSpPr/>
          <p:nvPr/>
        </p:nvSpPr>
        <p:spPr>
          <a:xfrm>
            <a:off x="1261535" y="5592054"/>
            <a:ext cx="279119" cy="279119"/>
          </a:xfrm>
          <a:prstGeom prst="ellipse">
            <a:avLst/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67545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C00000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R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9E0026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427</Words>
  <Application>Microsoft Office PowerPoint</Application>
  <PresentationFormat>On-screen Show (4:3)</PresentationFormat>
  <Paragraphs>84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Montserrat</vt:lpstr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Brook</dc:creator>
  <cp:lastModifiedBy>Vicky Adamson</cp:lastModifiedBy>
  <cp:revision>402</cp:revision>
  <cp:lastPrinted>2019-03-26T08:41:20Z</cp:lastPrinted>
  <dcterms:created xsi:type="dcterms:W3CDTF">2013-03-06T09:34:12Z</dcterms:created>
  <dcterms:modified xsi:type="dcterms:W3CDTF">2020-06-15T14:13:46Z</dcterms:modified>
</cp:coreProperties>
</file>