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14"/>
  </p:notesMasterIdLst>
  <p:handoutMasterIdLst>
    <p:handoutMasterId r:id="rId15"/>
  </p:handoutMasterIdLst>
  <p:sldIdLst>
    <p:sldId id="280" r:id="rId3"/>
    <p:sldId id="381" r:id="rId4"/>
    <p:sldId id="404" r:id="rId5"/>
    <p:sldId id="413" r:id="rId6"/>
    <p:sldId id="408" r:id="rId7"/>
    <p:sldId id="411" r:id="rId8"/>
    <p:sldId id="416" r:id="rId9"/>
    <p:sldId id="415" r:id="rId10"/>
    <p:sldId id="417" r:id="rId11"/>
    <p:sldId id="418" r:id="rId12"/>
    <p:sldId id="380" r:id="rId13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om Keep" initials="TK [6]" lastIdx="1" clrIdx="6"/>
  <p:cmAuthor id="1" name="Victoria Adamson" initials="VA" lastIdx="1" clrIdx="0"/>
  <p:cmAuthor id="8" name="Tom Keep" initials="TK [7]" lastIdx="1" clrIdx="7"/>
  <p:cmAuthor id="2" name="Tom Keep" initials="TK" lastIdx="1" clrIdx="1"/>
  <p:cmAuthor id="9" name="Tom Keep" initials="TK [8]" lastIdx="1" clrIdx="8"/>
  <p:cmAuthor id="3" name="Tom Keep" initials="TK [2]" lastIdx="1" clrIdx="2"/>
  <p:cmAuthor id="10" name="Tom Keep" initials="TK [9]" lastIdx="1" clrIdx="9"/>
  <p:cmAuthor id="4" name="Tom Keep" initials="TK [3]" lastIdx="1" clrIdx="3"/>
  <p:cmAuthor id="5" name="Tom Keep" initials="TK [4]" lastIdx="1" clrIdx="4"/>
  <p:cmAuthor id="6" name="Tom Keep" initials="TK [5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33"/>
    <a:srgbClr val="BC0034"/>
    <a:srgbClr val="9E0026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2" y="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9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183" y="2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34E0D54A-0896-45E9-B46E-28C8D1E139D1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829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183" y="9444829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EC1E641-9DBA-4C45-8059-1B43E264491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598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183" y="2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815D6C9-A210-4C74-A856-AFAE81F8EF79}" type="datetimeFigureOut">
              <a:rPr lang="en-GB" smtClean="0"/>
              <a:t>08/06/2020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75163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5" y="4786018"/>
            <a:ext cx="5445126" cy="3914673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829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183" y="9444829"/>
            <a:ext cx="2949841" cy="49927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F86784B0-7F2F-4226-98E0-FD3D3CEE8CB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33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817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784B0-7F2F-4226-98E0-FD3D3CEE8CBD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482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7144"/>
            <a:ext cx="5176299" cy="6865144"/>
          </a:xfrm>
          <a:custGeom>
            <a:avLst/>
            <a:gdLst>
              <a:gd name="connsiteX0" fmla="*/ 0 w 7379494"/>
              <a:gd name="connsiteY0" fmla="*/ 0 h 6858000"/>
              <a:gd name="connsiteX1" fmla="*/ 7379494 w 7379494"/>
              <a:gd name="connsiteY1" fmla="*/ 0 h 6858000"/>
              <a:gd name="connsiteX2" fmla="*/ 7379494 w 7379494"/>
              <a:gd name="connsiteY2" fmla="*/ 6858000 h 6858000"/>
              <a:gd name="connsiteX3" fmla="*/ 0 w 7379494"/>
              <a:gd name="connsiteY3" fmla="*/ 6858000 h 6858000"/>
              <a:gd name="connsiteX4" fmla="*/ 0 w 7379494"/>
              <a:gd name="connsiteY4" fmla="*/ 0 h 6858000"/>
              <a:gd name="connsiteX0" fmla="*/ 0 w 7379494"/>
              <a:gd name="connsiteY0" fmla="*/ 7144 h 6865144"/>
              <a:gd name="connsiteX1" fmla="*/ 5293519 w 7379494"/>
              <a:gd name="connsiteY1" fmla="*/ 0 h 6865144"/>
              <a:gd name="connsiteX2" fmla="*/ 7379494 w 7379494"/>
              <a:gd name="connsiteY2" fmla="*/ 6865144 h 6865144"/>
              <a:gd name="connsiteX3" fmla="*/ 0 w 7379494"/>
              <a:gd name="connsiteY3" fmla="*/ 6865144 h 6865144"/>
              <a:gd name="connsiteX4" fmla="*/ 0 w 7379494"/>
              <a:gd name="connsiteY4" fmla="*/ 7144 h 6865144"/>
              <a:gd name="connsiteX0" fmla="*/ 0 w 6736556"/>
              <a:gd name="connsiteY0" fmla="*/ 7144 h 6865144"/>
              <a:gd name="connsiteX1" fmla="*/ 5293519 w 6736556"/>
              <a:gd name="connsiteY1" fmla="*/ 0 h 6865144"/>
              <a:gd name="connsiteX2" fmla="*/ 6736556 w 6736556"/>
              <a:gd name="connsiteY2" fmla="*/ 6858001 h 6865144"/>
              <a:gd name="connsiteX3" fmla="*/ 0 w 6736556"/>
              <a:gd name="connsiteY3" fmla="*/ 6865144 h 6865144"/>
              <a:gd name="connsiteX4" fmla="*/ 0 w 6736556"/>
              <a:gd name="connsiteY4" fmla="*/ 7144 h 686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6556" h="6865144">
                <a:moveTo>
                  <a:pt x="0" y="7144"/>
                </a:moveTo>
                <a:lnTo>
                  <a:pt x="5293519" y="0"/>
                </a:lnTo>
                <a:lnTo>
                  <a:pt x="6736556" y="6858001"/>
                </a:lnTo>
                <a:lnTo>
                  <a:pt x="0" y="6865144"/>
                </a:lnTo>
                <a:lnTo>
                  <a:pt x="0" y="7144"/>
                </a:lnTo>
                <a:close/>
              </a:path>
            </a:pathLst>
          </a:custGeom>
          <a:solidFill>
            <a:srgbClr val="EFEFE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9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85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10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33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78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13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73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893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75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24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448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54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75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7683E6B-33A3-46D5-83CC-CCFFD9981DB7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C67D84E-5700-471E-AB70-716266A1E42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2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5E06D-71D6-4057-BED8-19F1FD7B1F8F}" type="datetimeFigureOut">
              <a:rPr lang="en-GB" smtClean="0"/>
              <a:pPr/>
              <a:t>08/06/2020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41829-CB43-4065-B8C5-53486559E4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11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5" r:id="rId3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65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ctivity.co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Info@Tractivity.co.uk" TargetMode="External"/><Relationship Id="rId4" Type="http://schemas.openxmlformats.org/officeDocument/2006/relationships/hyperlink" Target="mailto:enquiries@Tractiviy.co.u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2138801" y="-40863"/>
            <a:ext cx="5176299" cy="6865144"/>
          </a:xfrm>
          <a:custGeom>
            <a:avLst/>
            <a:gdLst>
              <a:gd name="connsiteX0" fmla="*/ 0 w 7379494"/>
              <a:gd name="connsiteY0" fmla="*/ 0 h 6858000"/>
              <a:gd name="connsiteX1" fmla="*/ 7379494 w 7379494"/>
              <a:gd name="connsiteY1" fmla="*/ 0 h 6858000"/>
              <a:gd name="connsiteX2" fmla="*/ 7379494 w 7379494"/>
              <a:gd name="connsiteY2" fmla="*/ 6858000 h 6858000"/>
              <a:gd name="connsiteX3" fmla="*/ 0 w 7379494"/>
              <a:gd name="connsiteY3" fmla="*/ 6858000 h 6858000"/>
              <a:gd name="connsiteX4" fmla="*/ 0 w 7379494"/>
              <a:gd name="connsiteY4" fmla="*/ 0 h 6858000"/>
              <a:gd name="connsiteX0" fmla="*/ 0 w 7379494"/>
              <a:gd name="connsiteY0" fmla="*/ 7144 h 6865144"/>
              <a:gd name="connsiteX1" fmla="*/ 5293519 w 7379494"/>
              <a:gd name="connsiteY1" fmla="*/ 0 h 6865144"/>
              <a:gd name="connsiteX2" fmla="*/ 7379494 w 7379494"/>
              <a:gd name="connsiteY2" fmla="*/ 6865144 h 6865144"/>
              <a:gd name="connsiteX3" fmla="*/ 0 w 7379494"/>
              <a:gd name="connsiteY3" fmla="*/ 6865144 h 6865144"/>
              <a:gd name="connsiteX4" fmla="*/ 0 w 7379494"/>
              <a:gd name="connsiteY4" fmla="*/ 7144 h 6865144"/>
              <a:gd name="connsiteX0" fmla="*/ 0 w 6736556"/>
              <a:gd name="connsiteY0" fmla="*/ 7144 h 6865144"/>
              <a:gd name="connsiteX1" fmla="*/ 5293519 w 6736556"/>
              <a:gd name="connsiteY1" fmla="*/ 0 h 6865144"/>
              <a:gd name="connsiteX2" fmla="*/ 6736556 w 6736556"/>
              <a:gd name="connsiteY2" fmla="*/ 6858001 h 6865144"/>
              <a:gd name="connsiteX3" fmla="*/ 0 w 6736556"/>
              <a:gd name="connsiteY3" fmla="*/ 6865144 h 6865144"/>
              <a:gd name="connsiteX4" fmla="*/ 0 w 6736556"/>
              <a:gd name="connsiteY4" fmla="*/ 7144 h 686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6556" h="6865144">
                <a:moveTo>
                  <a:pt x="0" y="7144"/>
                </a:moveTo>
                <a:lnTo>
                  <a:pt x="5293519" y="0"/>
                </a:lnTo>
                <a:lnTo>
                  <a:pt x="6736556" y="6858001"/>
                </a:lnTo>
                <a:lnTo>
                  <a:pt x="0" y="6865144"/>
                </a:lnTo>
                <a:lnTo>
                  <a:pt x="0" y="7144"/>
                </a:lnTo>
                <a:close/>
              </a:path>
            </a:pathLst>
          </a:custGeom>
          <a:solidFill>
            <a:srgbClr val="EFEFE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utoShape 2" descr="Image result for taunton and deane logo"/>
          <p:cNvSpPr>
            <a:spLocks noChangeAspect="1" noChangeArrowheads="1"/>
          </p:cNvSpPr>
          <p:nvPr/>
        </p:nvSpPr>
        <p:spPr bwMode="auto">
          <a:xfrm>
            <a:off x="4534709" y="3391709"/>
            <a:ext cx="74582" cy="74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464" y="1620807"/>
            <a:ext cx="3256675" cy="113169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444DBD4-0A8A-4190-8D0B-8D93C6BA9287}"/>
              </a:ext>
            </a:extLst>
          </p:cNvPr>
          <p:cNvSpPr/>
          <p:nvPr/>
        </p:nvSpPr>
        <p:spPr>
          <a:xfrm>
            <a:off x="674491" y="2752502"/>
            <a:ext cx="441659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>
                <a:solidFill>
                  <a:srgbClr val="CC0033"/>
                </a:solidFill>
                <a:latin typeface="Arial" charset="0"/>
                <a:cs typeface="Arial" charset="0"/>
              </a:rPr>
              <a:t>SmartInbox</a:t>
            </a:r>
            <a:endParaRPr lang="en-US" sz="6000" b="1" dirty="0">
              <a:solidFill>
                <a:srgbClr val="CC0033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74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201" y="319591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000" y="1159059"/>
            <a:ext cx="7461238" cy="1451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charset="0"/>
                <a:cs typeface="Arial" charset="0"/>
              </a:rPr>
              <a:t>Forward Email, </a:t>
            </a:r>
            <a:r>
              <a:rPr lang="en-GB" sz="1100" dirty="0">
                <a:latin typeface="Arial" charset="0"/>
                <a:cs typeface="Arial" charset="0"/>
              </a:rPr>
              <a:t>if you wish to forward the email to another user, or stakeholder. </a:t>
            </a:r>
            <a:endParaRPr lang="en-GB" sz="1100" b="1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charset="0"/>
                <a:cs typeface="Arial" charset="0"/>
              </a:rPr>
              <a:t>Delete Email, </a:t>
            </a:r>
            <a:r>
              <a:rPr lang="en-GB" sz="1100" dirty="0">
                <a:latin typeface="Arial" charset="0"/>
                <a:cs typeface="Arial" charset="0"/>
              </a:rPr>
              <a:t>if you wish to remove an email from </a:t>
            </a:r>
            <a:r>
              <a:rPr lang="en-GB" sz="1100" dirty="0" err="1">
                <a:latin typeface="Arial" charset="0"/>
                <a:cs typeface="Arial" charset="0"/>
              </a:rPr>
              <a:t>SmartInbox</a:t>
            </a:r>
            <a:r>
              <a:rPr lang="en-GB" sz="1100" dirty="0">
                <a:latin typeface="Arial" charset="0"/>
                <a:cs typeface="Arial" charset="0"/>
              </a:rPr>
              <a:t>, then use this link. Please note that this will only remove the Email from Tractivity – it will still remain within the mailbox that Tractivity connects to.</a:t>
            </a:r>
            <a:endParaRPr lang="en-GB" sz="1100" b="1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72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Extra Left-Hand Menu Options 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AC6B350-CA38-4529-B77E-7B4688FE69B2}"/>
              </a:ext>
            </a:extLst>
          </p:cNvPr>
          <p:cNvSpPr/>
          <p:nvPr/>
        </p:nvSpPr>
        <p:spPr>
          <a:xfrm>
            <a:off x="3004170" y="3289440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6C12D3-AE0B-487C-BCF6-03EF5A97C2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065" y="1997476"/>
            <a:ext cx="6015214" cy="495399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18E7FA4F-CFD5-40BC-B62E-FAC76C32711C}"/>
              </a:ext>
            </a:extLst>
          </p:cNvPr>
          <p:cNvSpPr/>
          <p:nvPr/>
        </p:nvSpPr>
        <p:spPr>
          <a:xfrm>
            <a:off x="1460935" y="3568559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2B6E161-6C01-4FAE-A4A4-5D159DA429BF}"/>
              </a:ext>
            </a:extLst>
          </p:cNvPr>
          <p:cNvSpPr/>
          <p:nvPr/>
        </p:nvSpPr>
        <p:spPr>
          <a:xfrm>
            <a:off x="1478721" y="3847678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0340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5042850"/>
            <a:ext cx="4572000" cy="9848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Systems House, Deepdale Business Park,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Bakewell, Derbyshire, DE45 1GT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www.tractivity.co.uk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2292277"/>
            <a:ext cx="4572000" cy="6052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Vicky Adamson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CC0033"/>
              </a:buClr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Client Relationship Manager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658" y="1554431"/>
            <a:ext cx="604684" cy="6046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662" y="3925586"/>
            <a:ext cx="3256675" cy="113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2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66483" y="1775174"/>
            <a:ext cx="8240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Managing </a:t>
            </a:r>
            <a:r>
              <a:rPr lang="en-GB" sz="2000" b="1" dirty="0" err="1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SmartInbox</a:t>
            </a: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21919" y="2910840"/>
            <a:ext cx="9144000" cy="872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>
                <a:latin typeface="Arial" charset="0"/>
                <a:ea typeface="Arial" charset="0"/>
                <a:cs typeface="Arial" charset="0"/>
              </a:rPr>
              <a:t>View Email             Add or find Contact          Create or find an enquiry 	    </a:t>
            </a:r>
          </a:p>
          <a:p>
            <a:pPr algn="ctr">
              <a:lnSpc>
                <a:spcPct val="150000"/>
              </a:lnSpc>
            </a:pPr>
            <a:r>
              <a:rPr lang="en-GB" dirty="0">
                <a:latin typeface="Arial" charset="0"/>
                <a:ea typeface="Arial" charset="0"/>
                <a:cs typeface="Arial" charset="0"/>
              </a:rPr>
              <a:t>Attach Email 	      Respond</a:t>
            </a:r>
          </a:p>
        </p:txBody>
      </p:sp>
      <p:sp>
        <p:nvSpPr>
          <p:cNvPr id="2" name="Right Arrow 1"/>
          <p:cNvSpPr/>
          <p:nvPr/>
        </p:nvSpPr>
        <p:spPr>
          <a:xfrm>
            <a:off x="2187626" y="3040120"/>
            <a:ext cx="339212" cy="276364"/>
          </a:xfrm>
          <a:prstGeom prst="rightArrow">
            <a:avLst>
              <a:gd name="adj1" fmla="val 46956"/>
              <a:gd name="adj2" fmla="val 69781"/>
            </a:avLst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836382" y="3040120"/>
            <a:ext cx="339212" cy="276364"/>
          </a:xfrm>
          <a:prstGeom prst="rightArrow">
            <a:avLst>
              <a:gd name="adj1" fmla="val 46956"/>
              <a:gd name="adj2" fmla="val 69781"/>
            </a:avLst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8008245" y="3040120"/>
            <a:ext cx="339212" cy="276364"/>
          </a:xfrm>
          <a:prstGeom prst="rightArrow">
            <a:avLst>
              <a:gd name="adj1" fmla="val 46956"/>
              <a:gd name="adj2" fmla="val 69781"/>
            </a:avLst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Arrow 8">
            <a:extLst>
              <a:ext uri="{FF2B5EF4-FFF2-40B4-BE49-F238E27FC236}">
                <a16:creationId xmlns:a16="http://schemas.microsoft.com/office/drawing/2014/main" id="{9FA7DC02-0E04-4459-A6F5-8A41691989E9}"/>
              </a:ext>
            </a:extLst>
          </p:cNvPr>
          <p:cNvSpPr/>
          <p:nvPr/>
        </p:nvSpPr>
        <p:spPr>
          <a:xfrm>
            <a:off x="4503259" y="3501976"/>
            <a:ext cx="339212" cy="276364"/>
          </a:xfrm>
          <a:prstGeom prst="rightArrow">
            <a:avLst>
              <a:gd name="adj1" fmla="val 46956"/>
              <a:gd name="adj2" fmla="val 69781"/>
            </a:avLst>
          </a:prstGeom>
          <a:solidFill>
            <a:srgbClr val="BC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33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7EA255-A4A8-44F6-9DE9-896A22B1A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866" y="1160007"/>
            <a:ext cx="5344357" cy="45379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201" y="319591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8564" y="1468459"/>
            <a:ext cx="2898116" cy="4144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A shared mailbox is a mailbox that multiple users can use to read and send email messages, these are commonly </a:t>
            </a:r>
            <a:r>
              <a:rPr lang="en-GB" sz="1100" dirty="0">
                <a:latin typeface="Arial" charset="0"/>
                <a:cs typeface="Arial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enquiries@Tractiviy.co.uk</a:t>
            </a:r>
            <a:r>
              <a:rPr lang="en-GB" sz="1100" dirty="0">
                <a:latin typeface="Arial" charset="0"/>
                <a:cs typeface="Arial" charset="0"/>
              </a:rPr>
              <a:t> or </a:t>
            </a:r>
            <a:r>
              <a:rPr lang="en-GB" sz="1100" dirty="0">
                <a:latin typeface="Arial" charset="0"/>
                <a:cs typeface="Arial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Info@Tractivity.co.uk</a:t>
            </a: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Each project inside </a:t>
            </a:r>
            <a:r>
              <a:rPr lang="en-GB" sz="1100" dirty="0" err="1">
                <a:latin typeface="Arial" charset="0"/>
                <a:cs typeface="Arial" charset="0"/>
              </a:rPr>
              <a:t>Tractivity</a:t>
            </a:r>
            <a:r>
              <a:rPr lang="en-GB" sz="1100" dirty="0">
                <a:latin typeface="Arial" charset="0"/>
                <a:cs typeface="Arial" charset="0"/>
              </a:rPr>
              <a:t> has the capability of having one mailbox displayed on the home screen, providing multiple users easy access to view, record and reply to any emails.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If you would like to setup a </a:t>
            </a:r>
            <a:r>
              <a:rPr lang="en-GB" sz="1100" dirty="0" err="1">
                <a:latin typeface="Arial" charset="0"/>
                <a:cs typeface="Arial" charset="0"/>
              </a:rPr>
              <a:t>SmatInbox</a:t>
            </a:r>
            <a:r>
              <a:rPr lang="en-GB" sz="1100" dirty="0">
                <a:latin typeface="Arial" charset="0"/>
                <a:cs typeface="Arial" charset="0"/>
              </a:rPr>
              <a:t> for a project, please contact your dedicated Account Manager.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72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What is </a:t>
            </a:r>
            <a:r>
              <a:rPr lang="en-GB" sz="2000" b="1" dirty="0" err="1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SmartInbox</a:t>
            </a:r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? 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6C97D46-1BD6-4E64-8333-9ED224202F0D}"/>
              </a:ext>
            </a:extLst>
          </p:cNvPr>
          <p:cNvSpPr/>
          <p:nvPr/>
        </p:nvSpPr>
        <p:spPr>
          <a:xfrm>
            <a:off x="5236377" y="1843804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0801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98C46A-2758-4B31-9A15-9183B8890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047" y="2077487"/>
            <a:ext cx="5486242" cy="46584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201" y="319591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000" y="1070564"/>
            <a:ext cx="7461238" cy="91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The Mailbox runs in real time, allowing you to view emails and respond to your stakeholders straight away.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To view an email click, </a:t>
            </a:r>
            <a:r>
              <a:rPr lang="en-GB" sz="1100" b="1" dirty="0">
                <a:latin typeface="Arial" charset="0"/>
                <a:cs typeface="Arial" charset="0"/>
              </a:rPr>
              <a:t>Subject title</a:t>
            </a:r>
            <a:r>
              <a:rPr lang="en-GB" sz="1100" dirty="0">
                <a:latin typeface="Arial" charset="0"/>
                <a:cs typeface="Arial" charset="0"/>
              </a:rPr>
              <a:t>.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72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To View an Email 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AC6B350-CA38-4529-B77E-7B4688FE69B2}"/>
              </a:ext>
            </a:extLst>
          </p:cNvPr>
          <p:cNvSpPr/>
          <p:nvPr/>
        </p:nvSpPr>
        <p:spPr>
          <a:xfrm>
            <a:off x="3004170" y="3289440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7487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24" y="805965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000" y="1381581"/>
            <a:ext cx="7770000" cy="3221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Each time you view an email within </a:t>
            </a:r>
            <a:r>
              <a:rPr lang="en-GB" sz="1100" dirty="0" err="1">
                <a:latin typeface="Arial" charset="0"/>
                <a:cs typeface="Arial" charset="0"/>
              </a:rPr>
              <a:t>SmartInbox</a:t>
            </a:r>
            <a:r>
              <a:rPr lang="en-GB" sz="1100" dirty="0">
                <a:latin typeface="Arial" charset="0"/>
                <a:cs typeface="Arial" charset="0"/>
              </a:rPr>
              <a:t>, the system automatically searches your Tractivity database to find matching Contacts or Enquiries based on Email Address (using the From Address) or Enquiry ID (within the email Subject). The next 3 slides will show you all the different options, when you view an email;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FontTx/>
              <a:buAutoNum type="alphaLcParenR"/>
            </a:pPr>
            <a:r>
              <a:rPr lang="en-GB" sz="1100" b="1" dirty="0">
                <a:latin typeface="Arial" charset="0"/>
                <a:cs typeface="Arial" charset="0"/>
              </a:rPr>
              <a:t>No contact is found inside </a:t>
            </a:r>
            <a:r>
              <a:rPr lang="en-GB" sz="1100" b="1" dirty="0" err="1">
                <a:latin typeface="Arial" charset="0"/>
                <a:cs typeface="Arial" charset="0"/>
              </a:rPr>
              <a:t>Tractivity</a:t>
            </a:r>
            <a:r>
              <a:rPr lang="en-GB" sz="1100" b="1" dirty="0">
                <a:latin typeface="Arial" charset="0"/>
                <a:cs typeface="Arial" charset="0"/>
              </a:rPr>
              <a:t>, </a:t>
            </a:r>
            <a:r>
              <a:rPr lang="en-GB" sz="1100" dirty="0">
                <a:latin typeface="Arial" charset="0"/>
                <a:cs typeface="Arial" charset="0"/>
              </a:rPr>
              <a:t>Slide 6</a:t>
            </a: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FontTx/>
              <a:buAutoNum type="alphaLcParenR"/>
            </a:pPr>
            <a:r>
              <a:rPr lang="en-GB" sz="1100" b="1" dirty="0">
                <a:latin typeface="Arial" charset="0"/>
                <a:cs typeface="Arial" charset="0"/>
              </a:rPr>
              <a:t>A contact is found inside </a:t>
            </a:r>
            <a:r>
              <a:rPr lang="en-GB" sz="1100" b="1" dirty="0" err="1">
                <a:latin typeface="Arial" charset="0"/>
                <a:cs typeface="Arial" charset="0"/>
              </a:rPr>
              <a:t>Tractivity</a:t>
            </a:r>
            <a:r>
              <a:rPr lang="en-GB" sz="1100" b="1" dirty="0">
                <a:latin typeface="Arial" charset="0"/>
                <a:cs typeface="Arial" charset="0"/>
              </a:rPr>
              <a:t>, who has no open enquiries, </a:t>
            </a:r>
            <a:r>
              <a:rPr lang="en-GB" sz="1100" dirty="0">
                <a:latin typeface="Arial" charset="0"/>
                <a:cs typeface="Arial" charset="0"/>
              </a:rPr>
              <a:t>Slide 7</a:t>
            </a:r>
            <a:r>
              <a:rPr lang="en-GB" sz="1100" b="1" dirty="0">
                <a:latin typeface="Arial" charset="0"/>
                <a:cs typeface="Arial" charset="0"/>
              </a:rPr>
              <a:t> </a:t>
            </a: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lphaLcParenR"/>
            </a:pPr>
            <a:r>
              <a:rPr lang="en-GB" sz="1100" b="1" dirty="0">
                <a:latin typeface="Arial" charset="0"/>
                <a:cs typeface="Arial" charset="0"/>
              </a:rPr>
              <a:t>A contact is found inside </a:t>
            </a:r>
            <a:r>
              <a:rPr lang="en-GB" sz="1100" b="1" dirty="0" err="1">
                <a:latin typeface="Arial" charset="0"/>
                <a:cs typeface="Arial" charset="0"/>
              </a:rPr>
              <a:t>Tractivity</a:t>
            </a:r>
            <a:r>
              <a:rPr lang="en-GB" sz="1100" b="1" dirty="0">
                <a:latin typeface="Arial" charset="0"/>
                <a:cs typeface="Arial" charset="0"/>
              </a:rPr>
              <a:t>, who has an open existing enquiry. </a:t>
            </a:r>
            <a:r>
              <a:rPr lang="en-GB" sz="1100" dirty="0">
                <a:latin typeface="Arial" charset="0"/>
                <a:cs typeface="Arial" charset="0"/>
              </a:rPr>
              <a:t>Slide 8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lphaLcParenR"/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72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Manage </a:t>
            </a:r>
            <a:r>
              <a:rPr lang="en-GB" sz="2000" b="1" dirty="0" err="1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SmartInbox</a:t>
            </a:r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52903D2-47E0-477B-A4F6-104176BCE6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24" y="805965"/>
            <a:ext cx="799126" cy="16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64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794DC0E-5A00-41D1-8786-4BDB9FAF6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380" y="760071"/>
            <a:ext cx="7477969" cy="56461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201" y="319591"/>
            <a:ext cx="799126" cy="16245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8373" y="762162"/>
            <a:ext cx="72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Add New Contact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6C97D46-1BD6-4E64-8333-9ED224202F0D}"/>
              </a:ext>
            </a:extLst>
          </p:cNvPr>
          <p:cNvSpPr/>
          <p:nvPr/>
        </p:nvSpPr>
        <p:spPr>
          <a:xfrm>
            <a:off x="3653271" y="1248944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AC6B350-CA38-4529-B77E-7B4688FE69B2}"/>
              </a:ext>
            </a:extLst>
          </p:cNvPr>
          <p:cNvSpPr/>
          <p:nvPr/>
        </p:nvSpPr>
        <p:spPr>
          <a:xfrm>
            <a:off x="3653271" y="1486302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6DBDAC-25CE-4F6A-A90B-A14D7F1B170B}"/>
              </a:ext>
            </a:extLst>
          </p:cNvPr>
          <p:cNvSpPr txBox="1"/>
          <p:nvPr/>
        </p:nvSpPr>
        <p:spPr>
          <a:xfrm>
            <a:off x="516265" y="1208066"/>
            <a:ext cx="2643495" cy="2913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If no contact is found inside </a:t>
            </a:r>
            <a:r>
              <a:rPr lang="en-GB" sz="1100" dirty="0" err="1">
                <a:latin typeface="Arial" charset="0"/>
                <a:cs typeface="Arial" charset="0"/>
              </a:rPr>
              <a:t>Tractivity</a:t>
            </a:r>
            <a:r>
              <a:rPr lang="en-GB" sz="1100" dirty="0">
                <a:latin typeface="Arial" charset="0"/>
                <a:cs typeface="Arial" charset="0"/>
              </a:rPr>
              <a:t> you;  </a:t>
            </a: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rabicPeriod"/>
            </a:pPr>
            <a:r>
              <a:rPr lang="en-GB" sz="1100" dirty="0">
                <a:latin typeface="Arial" charset="0"/>
                <a:cs typeface="Arial" charset="0"/>
              </a:rPr>
              <a:t>Click</a:t>
            </a:r>
            <a:r>
              <a:rPr lang="en-GB" sz="1100" b="1" dirty="0">
                <a:latin typeface="Arial" charset="0"/>
                <a:cs typeface="Arial" charset="0"/>
              </a:rPr>
              <a:t> Add Quick Contact. </a:t>
            </a:r>
            <a:r>
              <a:rPr lang="en-GB" sz="1100" dirty="0">
                <a:latin typeface="Arial" charset="0"/>
                <a:cs typeface="Arial" charset="0"/>
              </a:rPr>
              <a:t>This allows you to add the stakeholder to your system by populating the minimum amount of information.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Or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dirty="0"/>
              <a:t>2. </a:t>
            </a:r>
            <a:r>
              <a:rPr lang="en-GB" sz="1100" dirty="0">
                <a:latin typeface="Arial" charset="0"/>
                <a:cs typeface="Arial" charset="0"/>
              </a:rPr>
              <a:t>Click </a:t>
            </a:r>
            <a:r>
              <a:rPr lang="en-GB" sz="1100" b="1" dirty="0">
                <a:latin typeface="Arial" charset="0"/>
                <a:cs typeface="Arial" charset="0"/>
              </a:rPr>
              <a:t>Add Contact</a:t>
            </a:r>
            <a:r>
              <a:rPr lang="en-GB" sz="1100" dirty="0">
                <a:latin typeface="Arial" charset="0"/>
                <a:cs typeface="Arial" charset="0"/>
              </a:rPr>
              <a:t>. This allows you to add a contact in the same manner as you would normally.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.</a:t>
            </a:r>
            <a:endParaRPr lang="en-GB" sz="1100" b="1" dirty="0">
              <a:latin typeface="Arial" charset="0"/>
              <a:cs typeface="Arial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3A019F-6134-469B-A443-534F480EE6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635" y="3823010"/>
            <a:ext cx="3692781" cy="282910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BB733996-DEF8-45C6-AFEB-26849FE34DD3}"/>
              </a:ext>
            </a:extLst>
          </p:cNvPr>
          <p:cNvSpPr/>
          <p:nvPr/>
        </p:nvSpPr>
        <p:spPr>
          <a:xfrm>
            <a:off x="1336461" y="3859766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12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FBE4D9-2F9B-4578-BF3E-0EC542D91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978" y="919676"/>
            <a:ext cx="5216538" cy="51157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24" y="805965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000" y="1706627"/>
            <a:ext cx="3193084" cy="406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rabicPeriod"/>
            </a:pPr>
            <a:r>
              <a:rPr lang="en-GB" sz="1100" b="1" dirty="0">
                <a:latin typeface="Arial" charset="0"/>
                <a:cs typeface="Arial" charset="0"/>
              </a:rPr>
              <a:t>Matching Contacts, </a:t>
            </a:r>
            <a:r>
              <a:rPr lang="en-GB" sz="1100" dirty="0">
                <a:latin typeface="Arial" charset="0"/>
                <a:cs typeface="Arial" charset="0"/>
              </a:rPr>
              <a:t>will be displayed here..   </a:t>
            </a: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charset="0"/>
                <a:cs typeface="Arial" charset="0"/>
              </a:rPr>
              <a:t>Click </a:t>
            </a:r>
            <a:r>
              <a:rPr lang="en-GB" sz="1100" b="1" dirty="0">
                <a:latin typeface="Arial" charset="0"/>
                <a:cs typeface="Arial" charset="0"/>
              </a:rPr>
              <a:t>Create Enquiry.</a:t>
            </a:r>
            <a:endParaRPr lang="en-GB" sz="1100" dirty="0">
              <a:latin typeface="Arial" charset="0"/>
              <a:cs typeface="Arial" charset="0"/>
            </a:endParaRP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100" dirty="0">
                <a:latin typeface="Arial" charset="0"/>
                <a:cs typeface="Arial" charset="0"/>
              </a:rPr>
              <a:t>If you don’t need an enquiry, but wish to record the email inside your system click, </a:t>
            </a:r>
            <a:r>
              <a:rPr lang="en-GB" sz="1100" b="1" dirty="0">
                <a:latin typeface="Arial" charset="0"/>
                <a:cs typeface="Arial" charset="0"/>
              </a:rPr>
              <a:t>Attach. </a:t>
            </a:r>
            <a:r>
              <a:rPr lang="en-GB" sz="1100" dirty="0">
                <a:latin typeface="Arial" charset="0"/>
                <a:cs typeface="Arial" charset="0"/>
              </a:rPr>
              <a:t>The email will save against the contact.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.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lphaLcParenR"/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31930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cs typeface="Arial" charset="0"/>
              </a:rPr>
              <a:t>An existing contact, no enquiry.</a:t>
            </a:r>
            <a:endParaRPr lang="en-GB" sz="2000" dirty="0">
              <a:latin typeface="Arial" charset="0"/>
              <a:cs typeface="Arial" charset="0"/>
            </a:endParaRPr>
          </a:p>
          <a:p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52903D2-47E0-477B-A4F6-104176BCE6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24" y="805965"/>
            <a:ext cx="799126" cy="162455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5AA3F5F-F3A7-4D3F-B7F5-1F0CB78E4945}"/>
              </a:ext>
            </a:extLst>
          </p:cNvPr>
          <p:cNvSpPr/>
          <p:nvPr/>
        </p:nvSpPr>
        <p:spPr>
          <a:xfrm>
            <a:off x="5382876" y="919676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EFCAAB-8AA6-43B0-BC8B-87677A7F4AD7}"/>
              </a:ext>
            </a:extLst>
          </p:cNvPr>
          <p:cNvSpPr/>
          <p:nvPr/>
        </p:nvSpPr>
        <p:spPr>
          <a:xfrm>
            <a:off x="8690956" y="976149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AF252D-29B3-40E0-BF1F-39E14D5E1732}"/>
              </a:ext>
            </a:extLst>
          </p:cNvPr>
          <p:cNvSpPr/>
          <p:nvPr/>
        </p:nvSpPr>
        <p:spPr>
          <a:xfrm>
            <a:off x="8319191" y="976149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2138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1F02BC-CE21-4222-86DE-A073C0F7B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453" y="887192"/>
            <a:ext cx="5168547" cy="55715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24" y="805965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000" y="1706627"/>
            <a:ext cx="3193084" cy="3760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rabicPeriod"/>
            </a:pPr>
            <a:r>
              <a:rPr lang="en-GB" sz="1100" b="1" dirty="0">
                <a:latin typeface="Arial" charset="0"/>
                <a:cs typeface="Arial" charset="0"/>
              </a:rPr>
              <a:t>Matching Contacts, </a:t>
            </a:r>
            <a:r>
              <a:rPr lang="en-GB" sz="1100" dirty="0">
                <a:latin typeface="Arial" charset="0"/>
                <a:cs typeface="Arial" charset="0"/>
              </a:rPr>
              <a:t>will be displayed here.</a:t>
            </a:r>
            <a:endParaRPr lang="en-GB" sz="1100" b="1" dirty="0">
              <a:latin typeface="Arial" charset="0"/>
              <a:cs typeface="Arial" charset="0"/>
            </a:endParaRP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rabicPeriod"/>
            </a:pPr>
            <a:r>
              <a:rPr lang="en-GB" sz="1100" b="1" dirty="0">
                <a:latin typeface="Arial" charset="0"/>
                <a:cs typeface="Arial" charset="0"/>
              </a:rPr>
              <a:t>Matching Enquiries, </a:t>
            </a:r>
            <a:r>
              <a:rPr lang="en-GB" sz="1100" dirty="0">
                <a:latin typeface="Arial" charset="0"/>
                <a:cs typeface="Arial" charset="0"/>
              </a:rPr>
              <a:t>will be displayed here.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You just now need to decide whether to add the email to the existing enquiry, or Add a new Enquiry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3. Click, </a:t>
            </a:r>
            <a:r>
              <a:rPr lang="en-GB" sz="1100" b="1" dirty="0">
                <a:latin typeface="Arial" charset="0"/>
                <a:cs typeface="Arial" charset="0"/>
              </a:rPr>
              <a:t>Add Enquiry, </a:t>
            </a:r>
            <a:r>
              <a:rPr lang="en-GB" sz="1100" dirty="0">
                <a:latin typeface="Arial" charset="0"/>
                <a:cs typeface="Arial" charset="0"/>
              </a:rPr>
              <a:t> to create a new enquiry.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dirty="0">
                <a:latin typeface="Arial" charset="0"/>
                <a:cs typeface="Arial" charset="0"/>
              </a:rPr>
              <a:t>4. Click, </a:t>
            </a:r>
            <a:r>
              <a:rPr lang="en-GB" sz="1100" b="1" dirty="0">
                <a:latin typeface="Arial" charset="0"/>
                <a:cs typeface="Arial" charset="0"/>
              </a:rPr>
              <a:t>Attach,</a:t>
            </a:r>
            <a:r>
              <a:rPr lang="en-GB" sz="1100" dirty="0">
                <a:latin typeface="Arial" charset="0"/>
                <a:cs typeface="Arial" charset="0"/>
              </a:rPr>
              <a:t> to add email, to the existing enquiry. </a:t>
            </a: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lphaLcParenR"/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237150" indent="-228600">
              <a:lnSpc>
                <a:spcPts val="1800"/>
              </a:lnSpc>
              <a:spcAft>
                <a:spcPts val="600"/>
              </a:spcAft>
              <a:buAutoNum type="alphaLcParenR"/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31930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cs typeface="Arial" charset="0"/>
              </a:rPr>
              <a:t>An existing contact with an enquiry.</a:t>
            </a:r>
            <a:endParaRPr lang="en-GB" sz="2000" dirty="0">
              <a:latin typeface="Arial" charset="0"/>
              <a:cs typeface="Arial" charset="0"/>
            </a:endParaRPr>
          </a:p>
          <a:p>
            <a:endParaRPr lang="en-GB" sz="2000" b="1" dirty="0">
              <a:solidFill>
                <a:srgbClr val="CC0033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52903D2-47E0-477B-A4F6-104176BCE6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124" y="805965"/>
            <a:ext cx="799126" cy="162455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5AA3F5F-F3A7-4D3F-B7F5-1F0CB78E4945}"/>
              </a:ext>
            </a:extLst>
          </p:cNvPr>
          <p:cNvSpPr/>
          <p:nvPr/>
        </p:nvSpPr>
        <p:spPr>
          <a:xfrm>
            <a:off x="5559110" y="828860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DEFCAAB-8AA6-43B0-BC8B-87677A7F4AD7}"/>
              </a:ext>
            </a:extLst>
          </p:cNvPr>
          <p:cNvSpPr/>
          <p:nvPr/>
        </p:nvSpPr>
        <p:spPr>
          <a:xfrm>
            <a:off x="5559110" y="1821234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AF252D-29B3-40E0-BF1F-39E14D5E1732}"/>
              </a:ext>
            </a:extLst>
          </p:cNvPr>
          <p:cNvSpPr/>
          <p:nvPr/>
        </p:nvSpPr>
        <p:spPr>
          <a:xfrm>
            <a:off x="8779250" y="919675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C8EB067-121D-4244-8F0C-DCDF635B8A3A}"/>
              </a:ext>
            </a:extLst>
          </p:cNvPr>
          <p:cNvSpPr/>
          <p:nvPr/>
        </p:nvSpPr>
        <p:spPr>
          <a:xfrm>
            <a:off x="8818197" y="1821234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9254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98C46A-2758-4B31-9A15-9183B8890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047" y="2077487"/>
            <a:ext cx="5486242" cy="46584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201" y="319591"/>
            <a:ext cx="799126" cy="162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2000" y="1159059"/>
            <a:ext cx="7461238" cy="137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charset="0"/>
                <a:cs typeface="Arial" charset="0"/>
              </a:rPr>
              <a:t>Click, Status </a:t>
            </a:r>
            <a:r>
              <a:rPr lang="en-GB" sz="1100" dirty="0">
                <a:latin typeface="Arial" charset="0"/>
                <a:cs typeface="Arial" charset="0"/>
              </a:rPr>
              <a:t>If you don’t wish to record the email against the contact, great for auto replies or emails which aren't relevant to your project.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r>
              <a:rPr lang="en-GB" sz="1100" b="1" dirty="0">
                <a:latin typeface="Arial" charset="0"/>
                <a:cs typeface="Arial" charset="0"/>
              </a:rPr>
              <a:t>Click, SPAM</a:t>
            </a:r>
            <a:r>
              <a:rPr lang="en-GB" sz="1100" dirty="0">
                <a:latin typeface="Arial" charset="0"/>
                <a:cs typeface="Arial" charset="0"/>
              </a:rPr>
              <a:t>, to block any future emails from this email address. To undo a SPAM, speak with </a:t>
            </a:r>
            <a:r>
              <a:rPr lang="en-GB" sz="1100" dirty="0" err="1">
                <a:latin typeface="Arial" charset="0"/>
                <a:cs typeface="Arial" charset="0"/>
              </a:rPr>
              <a:t>Tractivity</a:t>
            </a:r>
            <a:r>
              <a:rPr lang="en-GB" sz="1100" dirty="0">
                <a:latin typeface="Arial" charset="0"/>
                <a:cs typeface="Arial" charset="0"/>
              </a:rPr>
              <a:t> Support Team. </a:t>
            </a:r>
          </a:p>
          <a:p>
            <a:pPr marL="8550">
              <a:lnSpc>
                <a:spcPts val="1800"/>
              </a:lnSpc>
              <a:spcAft>
                <a:spcPts val="600"/>
              </a:spcAft>
            </a:pPr>
            <a:endParaRPr lang="en-GB" sz="1100" dirty="0">
              <a:latin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000" y="690964"/>
            <a:ext cx="7272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33"/>
                </a:solidFill>
                <a:latin typeface="Arial" charset="0"/>
                <a:ea typeface="Arial" charset="0"/>
                <a:cs typeface="Arial" charset="0"/>
              </a:rPr>
              <a:t>Status &amp; Spam 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AC6B350-CA38-4529-B77E-7B4688FE69B2}"/>
              </a:ext>
            </a:extLst>
          </p:cNvPr>
          <p:cNvSpPr/>
          <p:nvPr/>
        </p:nvSpPr>
        <p:spPr>
          <a:xfrm>
            <a:off x="6049167" y="2773440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F875DF5-C5C2-45E1-9556-BCE2B0DCF2C2}"/>
              </a:ext>
            </a:extLst>
          </p:cNvPr>
          <p:cNvSpPr/>
          <p:nvPr/>
        </p:nvSpPr>
        <p:spPr>
          <a:xfrm>
            <a:off x="6533298" y="2773440"/>
            <a:ext cx="279119" cy="279119"/>
          </a:xfrm>
          <a:prstGeom prst="ellipse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9415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C00000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R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9E0026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588</Words>
  <Application>Microsoft Office PowerPoint</Application>
  <PresentationFormat>On-screen Show (4:3)</PresentationFormat>
  <Paragraphs>77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Brook</dc:creator>
  <cp:lastModifiedBy>Vicky Adamson</cp:lastModifiedBy>
  <cp:revision>418</cp:revision>
  <cp:lastPrinted>2017-01-10T15:25:30Z</cp:lastPrinted>
  <dcterms:created xsi:type="dcterms:W3CDTF">2013-03-06T09:34:12Z</dcterms:created>
  <dcterms:modified xsi:type="dcterms:W3CDTF">2020-06-08T10:12:43Z</dcterms:modified>
</cp:coreProperties>
</file>