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16"/>
  </p:notesMasterIdLst>
  <p:handoutMasterIdLst>
    <p:handoutMasterId r:id="rId17"/>
  </p:handoutMasterIdLst>
  <p:sldIdLst>
    <p:sldId id="280" r:id="rId3"/>
    <p:sldId id="375" r:id="rId4"/>
    <p:sldId id="314" r:id="rId5"/>
    <p:sldId id="376" r:id="rId6"/>
    <p:sldId id="365" r:id="rId7"/>
    <p:sldId id="364" r:id="rId8"/>
    <p:sldId id="366" r:id="rId9"/>
    <p:sldId id="377" r:id="rId10"/>
    <p:sldId id="372" r:id="rId11"/>
    <p:sldId id="378" r:id="rId12"/>
    <p:sldId id="379" r:id="rId13"/>
    <p:sldId id="380" r:id="rId14"/>
    <p:sldId id="265" r:id="rId15"/>
  </p:sldIdLst>
  <p:sldSz cx="9144000" cy="6858000" type="screen4x3"/>
  <p:notesSz cx="6718300" cy="985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ia Adamson" initials="V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33"/>
    <a:srgbClr val="BC0034"/>
    <a:srgbClr val="9E0026"/>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88" autoAdjust="0"/>
    <p:restoredTop sz="94660"/>
  </p:normalViewPr>
  <p:slideViewPr>
    <p:cSldViewPr snapToGrid="0">
      <p:cViewPr varScale="1">
        <p:scale>
          <a:sx n="88" d="100"/>
          <a:sy n="88" d="100"/>
        </p:scale>
        <p:origin x="389"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2136"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B5E9B0D5-4425-419E-92DF-1B3BEA41C146}"/>
              </a:ext>
            </a:extLst>
          </p:cNvPr>
          <p:cNvSpPr>
            <a:spLocks noGrp="1"/>
          </p:cNvSpPr>
          <p:nvPr>
            <p:ph type="dt" sz="quarter" idx="1"/>
          </p:nvPr>
        </p:nvSpPr>
        <p:spPr>
          <a:xfrm>
            <a:off x="3805001" y="0"/>
            <a:ext cx="2911733" cy="494019"/>
          </a:xfrm>
          <a:prstGeom prst="rect">
            <a:avLst/>
          </a:prstGeom>
        </p:spPr>
        <p:txBody>
          <a:bodyPr vert="horz" lIns="90471" tIns="45235" rIns="90471" bIns="45235" rtlCol="0"/>
          <a:lstStyle>
            <a:lvl1pPr algn="r">
              <a:defRPr sz="1200"/>
            </a:lvl1pPr>
          </a:lstStyle>
          <a:p>
            <a:fld id="{1B370943-B2F7-468F-8CEC-37FCC0834BB6}" type="datetimeFigureOut">
              <a:rPr lang="en-GB" smtClean="0"/>
              <a:t>05/03/2020</a:t>
            </a:fld>
            <a:endParaRPr lang="en-GB" dirty="0"/>
          </a:p>
        </p:txBody>
      </p:sp>
    </p:spTree>
    <p:extLst>
      <p:ext uri="{BB962C8B-B14F-4D97-AF65-F5344CB8AC3E}">
        <p14:creationId xmlns:p14="http://schemas.microsoft.com/office/powerpoint/2010/main" val="2933598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11996" cy="494809"/>
          </a:xfrm>
          <a:prstGeom prst="rect">
            <a:avLst/>
          </a:prstGeom>
        </p:spPr>
        <p:txBody>
          <a:bodyPr vert="horz" lIns="90597" tIns="45299" rIns="90597" bIns="45299" rtlCol="0"/>
          <a:lstStyle>
            <a:lvl1pPr algn="l">
              <a:defRPr sz="1200"/>
            </a:lvl1pPr>
          </a:lstStyle>
          <a:p>
            <a:endParaRPr lang="en-GB" dirty="0"/>
          </a:p>
        </p:txBody>
      </p:sp>
      <p:sp>
        <p:nvSpPr>
          <p:cNvPr id="3" name="Date Placeholder 2"/>
          <p:cNvSpPr>
            <a:spLocks noGrp="1"/>
          </p:cNvSpPr>
          <p:nvPr>
            <p:ph type="dt" idx="1"/>
          </p:nvPr>
        </p:nvSpPr>
        <p:spPr>
          <a:xfrm>
            <a:off x="3804737" y="3"/>
            <a:ext cx="2911996" cy="494809"/>
          </a:xfrm>
          <a:prstGeom prst="rect">
            <a:avLst/>
          </a:prstGeom>
        </p:spPr>
        <p:txBody>
          <a:bodyPr vert="horz" lIns="90597" tIns="45299" rIns="90597" bIns="45299" rtlCol="0"/>
          <a:lstStyle>
            <a:lvl1pPr algn="r">
              <a:defRPr sz="1200"/>
            </a:lvl1pPr>
          </a:lstStyle>
          <a:p>
            <a:fld id="{5815D6C9-A210-4C74-A856-AFAE81F8EF79}" type="datetimeFigureOut">
              <a:rPr lang="en-GB" smtClean="0"/>
              <a:t>05/03/2020</a:t>
            </a:fld>
            <a:endParaRPr lang="en-GB" dirty="0"/>
          </a:p>
        </p:txBody>
      </p:sp>
      <p:sp>
        <p:nvSpPr>
          <p:cNvPr id="5" name="Notes Placeholder 4"/>
          <p:cNvSpPr>
            <a:spLocks noGrp="1"/>
          </p:cNvSpPr>
          <p:nvPr>
            <p:ph type="body" sz="quarter" idx="3"/>
          </p:nvPr>
        </p:nvSpPr>
        <p:spPr>
          <a:xfrm>
            <a:off x="671519" y="4743233"/>
            <a:ext cx="5375267" cy="3879675"/>
          </a:xfrm>
          <a:prstGeom prst="rect">
            <a:avLst/>
          </a:prstGeom>
        </p:spPr>
        <p:txBody>
          <a:bodyPr vert="horz" lIns="90597" tIns="45299" rIns="90597" bIns="4529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60393"/>
            <a:ext cx="2911996" cy="494809"/>
          </a:xfrm>
          <a:prstGeom prst="rect">
            <a:avLst/>
          </a:prstGeom>
        </p:spPr>
        <p:txBody>
          <a:bodyPr vert="horz" lIns="90597" tIns="45299" rIns="90597" bIns="4529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04737" y="9360393"/>
            <a:ext cx="2911996" cy="494809"/>
          </a:xfrm>
          <a:prstGeom prst="rect">
            <a:avLst/>
          </a:prstGeom>
        </p:spPr>
        <p:txBody>
          <a:bodyPr vert="horz" lIns="90597" tIns="45299" rIns="90597" bIns="45299" rtlCol="0" anchor="b"/>
          <a:lstStyle>
            <a:lvl1pPr algn="r">
              <a:defRPr sz="1200"/>
            </a:lvl1pPr>
          </a:lstStyle>
          <a:p>
            <a:fld id="{F86784B0-7F2F-4226-98E0-FD3D3CEE8CBD}" type="slidenum">
              <a:rPr lang="en-GB" smtClean="0"/>
              <a:t>‹#›</a:t>
            </a:fld>
            <a:endParaRPr lang="en-GB" dirty="0"/>
          </a:p>
        </p:txBody>
      </p:sp>
      <p:sp>
        <p:nvSpPr>
          <p:cNvPr id="4" name="Slide Image Placeholder 3">
            <a:extLst>
              <a:ext uri="{FF2B5EF4-FFF2-40B4-BE49-F238E27FC236}">
                <a16:creationId xmlns:a16="http://schemas.microsoft.com/office/drawing/2014/main" id="{644EB264-3505-4899-A23F-EC2AB085536C}"/>
              </a:ext>
            </a:extLst>
          </p:cNvPr>
          <p:cNvSpPr>
            <a:spLocks noGrp="1" noRot="1" noChangeAspect="1"/>
          </p:cNvSpPr>
          <p:nvPr>
            <p:ph type="sldImg" idx="2"/>
          </p:nvPr>
        </p:nvSpPr>
        <p:spPr>
          <a:xfrm>
            <a:off x="1143000" y="1231900"/>
            <a:ext cx="4432300" cy="3325813"/>
          </a:xfrm>
          <a:prstGeom prst="rect">
            <a:avLst/>
          </a:prstGeom>
          <a:noFill/>
          <a:ln w="12700">
            <a:solidFill>
              <a:prstClr val="black"/>
            </a:solidFill>
          </a:ln>
        </p:spPr>
        <p:txBody>
          <a:bodyPr vert="horz" lIns="90471" tIns="45235" rIns="90471" bIns="45235" rtlCol="0" anchor="ctr"/>
          <a:lstStyle/>
          <a:p>
            <a:endParaRPr lang="en-GB" dirty="0"/>
          </a:p>
        </p:txBody>
      </p:sp>
    </p:spTree>
    <p:extLst>
      <p:ext uri="{BB962C8B-B14F-4D97-AF65-F5344CB8AC3E}">
        <p14:creationId xmlns:p14="http://schemas.microsoft.com/office/powerpoint/2010/main" val="2224339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1230313"/>
            <a:ext cx="4435475" cy="3327400"/>
          </a:xfrm>
          <a:prstGeom prst="rect">
            <a:avLst/>
          </a:prstGeo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6784B0-7F2F-4226-98E0-FD3D3CEE8CBD}" type="slidenum">
              <a:rPr lang="en-GB" smtClean="0"/>
              <a:t>1</a:t>
            </a:fld>
            <a:endParaRPr lang="en-GB" dirty="0"/>
          </a:p>
        </p:txBody>
      </p:sp>
    </p:spTree>
    <p:extLst>
      <p:ext uri="{BB962C8B-B14F-4D97-AF65-F5344CB8AC3E}">
        <p14:creationId xmlns:p14="http://schemas.microsoft.com/office/powerpoint/2010/main" val="3726817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1230313"/>
            <a:ext cx="4435475" cy="33274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784B0-7F2F-4226-98E0-FD3D3CEE8CBD}" type="slidenum">
              <a:rPr lang="en-GB" smtClean="0"/>
              <a:t>11</a:t>
            </a:fld>
            <a:endParaRPr lang="en-GB" dirty="0"/>
          </a:p>
        </p:txBody>
      </p:sp>
    </p:spTree>
    <p:extLst>
      <p:ext uri="{BB962C8B-B14F-4D97-AF65-F5344CB8AC3E}">
        <p14:creationId xmlns:p14="http://schemas.microsoft.com/office/powerpoint/2010/main" val="3235051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1230313"/>
            <a:ext cx="4435475" cy="33274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784B0-7F2F-4226-98E0-FD3D3CEE8CBD}" type="slidenum">
              <a:rPr lang="en-GB" smtClean="0"/>
              <a:t>12</a:t>
            </a:fld>
            <a:endParaRPr lang="en-GB" dirty="0"/>
          </a:p>
        </p:txBody>
      </p:sp>
    </p:spTree>
    <p:extLst>
      <p:ext uri="{BB962C8B-B14F-4D97-AF65-F5344CB8AC3E}">
        <p14:creationId xmlns:p14="http://schemas.microsoft.com/office/powerpoint/2010/main" val="1464770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1230313"/>
            <a:ext cx="4435475" cy="3327400"/>
          </a:xfrm>
          <a:prstGeom prst="rect">
            <a:avLst/>
          </a:prstGeo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6784B0-7F2F-4226-98E0-FD3D3CEE8CBD}" type="slidenum">
              <a:rPr lang="en-GB" smtClean="0"/>
              <a:t>13</a:t>
            </a:fld>
            <a:endParaRPr lang="en-GB" dirty="0"/>
          </a:p>
        </p:txBody>
      </p:sp>
    </p:spTree>
    <p:extLst>
      <p:ext uri="{BB962C8B-B14F-4D97-AF65-F5344CB8AC3E}">
        <p14:creationId xmlns:p14="http://schemas.microsoft.com/office/powerpoint/2010/main" val="2024164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1230313"/>
            <a:ext cx="4435475" cy="3327400"/>
          </a:xfrm>
          <a:prstGeom prst="rect">
            <a:avLst/>
          </a:prstGeo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6784B0-7F2F-4226-98E0-FD3D3CEE8CBD}" type="slidenum">
              <a:rPr lang="en-GB" smtClean="0"/>
              <a:t>3</a:t>
            </a:fld>
            <a:endParaRPr lang="en-GB" dirty="0"/>
          </a:p>
        </p:txBody>
      </p:sp>
    </p:spTree>
    <p:extLst>
      <p:ext uri="{BB962C8B-B14F-4D97-AF65-F5344CB8AC3E}">
        <p14:creationId xmlns:p14="http://schemas.microsoft.com/office/powerpoint/2010/main" val="2730376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1230313"/>
            <a:ext cx="4435475" cy="3327400"/>
          </a:xfrm>
          <a:prstGeom prst="rect">
            <a:avLst/>
          </a:prstGeo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6784B0-7F2F-4226-98E0-FD3D3CEE8CBD}" type="slidenum">
              <a:rPr lang="en-GB" smtClean="0"/>
              <a:t>4</a:t>
            </a:fld>
            <a:endParaRPr lang="en-GB" dirty="0"/>
          </a:p>
        </p:txBody>
      </p:sp>
    </p:spTree>
    <p:extLst>
      <p:ext uri="{BB962C8B-B14F-4D97-AF65-F5344CB8AC3E}">
        <p14:creationId xmlns:p14="http://schemas.microsoft.com/office/powerpoint/2010/main" val="1276936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1230313"/>
            <a:ext cx="4435475" cy="33274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784B0-7F2F-4226-98E0-FD3D3CEE8CBD}" type="slidenum">
              <a:rPr lang="en-GB" smtClean="0"/>
              <a:t>5</a:t>
            </a:fld>
            <a:endParaRPr lang="en-GB" dirty="0"/>
          </a:p>
        </p:txBody>
      </p:sp>
    </p:spTree>
    <p:extLst>
      <p:ext uri="{BB962C8B-B14F-4D97-AF65-F5344CB8AC3E}">
        <p14:creationId xmlns:p14="http://schemas.microsoft.com/office/powerpoint/2010/main" val="723862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1230313"/>
            <a:ext cx="4435475" cy="33274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784B0-7F2F-4226-98E0-FD3D3CEE8CBD}" type="slidenum">
              <a:rPr lang="en-GB" smtClean="0"/>
              <a:t>6</a:t>
            </a:fld>
            <a:endParaRPr lang="en-GB" dirty="0"/>
          </a:p>
        </p:txBody>
      </p:sp>
    </p:spTree>
    <p:extLst>
      <p:ext uri="{BB962C8B-B14F-4D97-AF65-F5344CB8AC3E}">
        <p14:creationId xmlns:p14="http://schemas.microsoft.com/office/powerpoint/2010/main" val="1995263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1230313"/>
            <a:ext cx="4435475" cy="33274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784B0-7F2F-4226-98E0-FD3D3CEE8CBD}" type="slidenum">
              <a:rPr lang="en-GB" smtClean="0"/>
              <a:t>7</a:t>
            </a:fld>
            <a:endParaRPr lang="en-GB" dirty="0"/>
          </a:p>
        </p:txBody>
      </p:sp>
    </p:spTree>
    <p:extLst>
      <p:ext uri="{BB962C8B-B14F-4D97-AF65-F5344CB8AC3E}">
        <p14:creationId xmlns:p14="http://schemas.microsoft.com/office/powerpoint/2010/main" val="594626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1230313"/>
            <a:ext cx="4435475" cy="33274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784B0-7F2F-4226-98E0-FD3D3CEE8CBD}" type="slidenum">
              <a:rPr lang="en-GB" smtClean="0"/>
              <a:t>8</a:t>
            </a:fld>
            <a:endParaRPr lang="en-GB" dirty="0"/>
          </a:p>
        </p:txBody>
      </p:sp>
    </p:spTree>
    <p:extLst>
      <p:ext uri="{BB962C8B-B14F-4D97-AF65-F5344CB8AC3E}">
        <p14:creationId xmlns:p14="http://schemas.microsoft.com/office/powerpoint/2010/main" val="3860653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1230313"/>
            <a:ext cx="4435475" cy="33274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784B0-7F2F-4226-98E0-FD3D3CEE8CBD}" type="slidenum">
              <a:rPr lang="en-GB" smtClean="0"/>
              <a:t>9</a:t>
            </a:fld>
            <a:endParaRPr lang="en-GB" dirty="0"/>
          </a:p>
        </p:txBody>
      </p:sp>
    </p:spTree>
    <p:extLst>
      <p:ext uri="{BB962C8B-B14F-4D97-AF65-F5344CB8AC3E}">
        <p14:creationId xmlns:p14="http://schemas.microsoft.com/office/powerpoint/2010/main" val="2757438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1230313"/>
            <a:ext cx="4435475" cy="33274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784B0-7F2F-4226-98E0-FD3D3CEE8CBD}" type="slidenum">
              <a:rPr lang="en-GB" smtClean="0"/>
              <a:t>10</a:t>
            </a:fld>
            <a:endParaRPr lang="en-GB" dirty="0"/>
          </a:p>
        </p:txBody>
      </p:sp>
    </p:spTree>
    <p:extLst>
      <p:ext uri="{BB962C8B-B14F-4D97-AF65-F5344CB8AC3E}">
        <p14:creationId xmlns:p14="http://schemas.microsoft.com/office/powerpoint/2010/main" val="488488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7144"/>
            <a:ext cx="5176299" cy="6865144"/>
          </a:xfrm>
          <a:custGeom>
            <a:avLst/>
            <a:gdLst>
              <a:gd name="connsiteX0" fmla="*/ 0 w 7379494"/>
              <a:gd name="connsiteY0" fmla="*/ 0 h 6858000"/>
              <a:gd name="connsiteX1" fmla="*/ 7379494 w 7379494"/>
              <a:gd name="connsiteY1" fmla="*/ 0 h 6858000"/>
              <a:gd name="connsiteX2" fmla="*/ 7379494 w 7379494"/>
              <a:gd name="connsiteY2" fmla="*/ 6858000 h 6858000"/>
              <a:gd name="connsiteX3" fmla="*/ 0 w 7379494"/>
              <a:gd name="connsiteY3" fmla="*/ 6858000 h 6858000"/>
              <a:gd name="connsiteX4" fmla="*/ 0 w 7379494"/>
              <a:gd name="connsiteY4" fmla="*/ 0 h 6858000"/>
              <a:gd name="connsiteX0" fmla="*/ 0 w 7379494"/>
              <a:gd name="connsiteY0" fmla="*/ 7144 h 6865144"/>
              <a:gd name="connsiteX1" fmla="*/ 5293519 w 7379494"/>
              <a:gd name="connsiteY1" fmla="*/ 0 h 6865144"/>
              <a:gd name="connsiteX2" fmla="*/ 7379494 w 7379494"/>
              <a:gd name="connsiteY2" fmla="*/ 6865144 h 6865144"/>
              <a:gd name="connsiteX3" fmla="*/ 0 w 7379494"/>
              <a:gd name="connsiteY3" fmla="*/ 6865144 h 6865144"/>
              <a:gd name="connsiteX4" fmla="*/ 0 w 7379494"/>
              <a:gd name="connsiteY4" fmla="*/ 7144 h 6865144"/>
              <a:gd name="connsiteX0" fmla="*/ 0 w 6736556"/>
              <a:gd name="connsiteY0" fmla="*/ 7144 h 6865144"/>
              <a:gd name="connsiteX1" fmla="*/ 5293519 w 6736556"/>
              <a:gd name="connsiteY1" fmla="*/ 0 h 6865144"/>
              <a:gd name="connsiteX2" fmla="*/ 6736556 w 6736556"/>
              <a:gd name="connsiteY2" fmla="*/ 6858001 h 6865144"/>
              <a:gd name="connsiteX3" fmla="*/ 0 w 6736556"/>
              <a:gd name="connsiteY3" fmla="*/ 6865144 h 6865144"/>
              <a:gd name="connsiteX4" fmla="*/ 0 w 6736556"/>
              <a:gd name="connsiteY4" fmla="*/ 7144 h 6865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6556" h="6865144">
                <a:moveTo>
                  <a:pt x="0" y="7144"/>
                </a:moveTo>
                <a:lnTo>
                  <a:pt x="5293519" y="0"/>
                </a:lnTo>
                <a:lnTo>
                  <a:pt x="6736556" y="6858001"/>
                </a:lnTo>
                <a:lnTo>
                  <a:pt x="0" y="6865144"/>
                </a:lnTo>
                <a:lnTo>
                  <a:pt x="0" y="7144"/>
                </a:lnTo>
                <a:close/>
              </a:path>
            </a:pathLst>
          </a:custGeom>
          <a:solidFill>
            <a:srgbClr val="EFEFE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8419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57683E6B-33A3-46D5-83CC-CCFFD9981DB7}" type="datetimeFigureOut">
              <a:rPr lang="en-GB" smtClean="0"/>
              <a:pPr/>
              <a:t>05/03/2020</a:t>
            </a:fld>
            <a:endParaRPr lang="en-GB" dirty="0"/>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8C67D84E-5700-471E-AB70-716266A1E420}" type="slidenum">
              <a:rPr lang="en-GB" smtClean="0"/>
              <a:pPr/>
              <a:t>‹#›</a:t>
            </a:fld>
            <a:endParaRPr lang="en-GB" dirty="0"/>
          </a:p>
        </p:txBody>
      </p:sp>
    </p:spTree>
    <p:extLst>
      <p:ext uri="{BB962C8B-B14F-4D97-AF65-F5344CB8AC3E}">
        <p14:creationId xmlns:p14="http://schemas.microsoft.com/office/powerpoint/2010/main" val="5882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57683E6B-33A3-46D5-83CC-CCFFD9981DB7}" type="datetimeFigureOut">
              <a:rPr lang="en-GB" smtClean="0"/>
              <a:pPr/>
              <a:t>05/03/2020</a:t>
            </a:fld>
            <a:endParaRPr lang="en-GB" dirty="0"/>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8C67D84E-5700-471E-AB70-716266A1E420}" type="slidenum">
              <a:rPr lang="en-GB" smtClean="0"/>
              <a:pPr/>
              <a:t>‹#›</a:t>
            </a:fld>
            <a:endParaRPr lang="en-GB" dirty="0"/>
          </a:p>
        </p:txBody>
      </p:sp>
    </p:spTree>
    <p:extLst>
      <p:ext uri="{BB962C8B-B14F-4D97-AF65-F5344CB8AC3E}">
        <p14:creationId xmlns:p14="http://schemas.microsoft.com/office/powerpoint/2010/main" val="180385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57683E6B-33A3-46D5-83CC-CCFFD9981DB7}" type="datetimeFigureOut">
              <a:rPr lang="en-GB" smtClean="0"/>
              <a:pPr/>
              <a:t>05/03/2020</a:t>
            </a:fld>
            <a:endParaRPr lang="en-GB"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8C67D84E-5700-471E-AB70-716266A1E420}" type="slidenum">
              <a:rPr lang="en-GB" smtClean="0"/>
              <a:pPr/>
              <a:t>‹#›</a:t>
            </a:fld>
            <a:endParaRPr lang="en-GB" dirty="0"/>
          </a:p>
        </p:txBody>
      </p:sp>
    </p:spTree>
    <p:extLst>
      <p:ext uri="{BB962C8B-B14F-4D97-AF65-F5344CB8AC3E}">
        <p14:creationId xmlns:p14="http://schemas.microsoft.com/office/powerpoint/2010/main" val="358010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57683E6B-33A3-46D5-83CC-CCFFD9981DB7}" type="datetimeFigureOut">
              <a:rPr lang="en-GB" smtClean="0"/>
              <a:pPr/>
              <a:t>05/03/2020</a:t>
            </a:fld>
            <a:endParaRPr lang="en-GB"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8C67D84E-5700-471E-AB70-716266A1E420}" type="slidenum">
              <a:rPr lang="en-GB" smtClean="0"/>
              <a:pPr/>
              <a:t>‹#›</a:t>
            </a:fld>
            <a:endParaRPr lang="en-GB" dirty="0"/>
          </a:p>
        </p:txBody>
      </p:sp>
    </p:spTree>
    <p:extLst>
      <p:ext uri="{BB962C8B-B14F-4D97-AF65-F5344CB8AC3E}">
        <p14:creationId xmlns:p14="http://schemas.microsoft.com/office/powerpoint/2010/main" val="174633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57683E6B-33A3-46D5-83CC-CCFFD9981DB7}" type="datetimeFigureOut">
              <a:rPr lang="en-GB" smtClean="0"/>
              <a:pPr/>
              <a:t>05/03/2020</a:t>
            </a:fld>
            <a:endParaRPr lang="en-GB"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8C67D84E-5700-471E-AB70-716266A1E420}" type="slidenum">
              <a:rPr lang="en-GB" smtClean="0"/>
              <a:pPr/>
              <a:t>‹#›</a:t>
            </a:fld>
            <a:endParaRPr lang="en-GB" dirty="0"/>
          </a:p>
        </p:txBody>
      </p:sp>
    </p:spTree>
    <p:extLst>
      <p:ext uri="{BB962C8B-B14F-4D97-AF65-F5344CB8AC3E}">
        <p14:creationId xmlns:p14="http://schemas.microsoft.com/office/powerpoint/2010/main" val="373789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57683E6B-33A3-46D5-83CC-CCFFD9981DB7}" type="datetimeFigureOut">
              <a:rPr lang="en-GB" smtClean="0"/>
              <a:pPr/>
              <a:t>05/03/2020</a:t>
            </a:fld>
            <a:endParaRPr lang="en-GB"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8C67D84E-5700-471E-AB70-716266A1E420}" type="slidenum">
              <a:rPr lang="en-GB" smtClean="0"/>
              <a:pPr/>
              <a:t>‹#›</a:t>
            </a:fld>
            <a:endParaRPr lang="en-GB" dirty="0"/>
          </a:p>
        </p:txBody>
      </p:sp>
    </p:spTree>
    <p:extLst>
      <p:ext uri="{BB962C8B-B14F-4D97-AF65-F5344CB8AC3E}">
        <p14:creationId xmlns:p14="http://schemas.microsoft.com/office/powerpoint/2010/main" val="365413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5A584-B9F3-47F2-81CC-9B88C85C1AD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E11DDDB-4EF6-464F-B45F-034712BD4590}"/>
              </a:ext>
            </a:extLst>
          </p:cNvPr>
          <p:cNvSpPr>
            <a:spLocks noGrp="1"/>
          </p:cNvSpPr>
          <p:nvPr>
            <p:ph type="dt" sz="half" idx="10"/>
          </p:nvPr>
        </p:nvSpPr>
        <p:spPr/>
        <p:txBody>
          <a:bodyPr/>
          <a:lstStyle/>
          <a:p>
            <a:fld id="{4FA5E06D-71D6-4057-BED8-19F1FD7B1F8F}" type="datetimeFigureOut">
              <a:rPr lang="en-GB" smtClean="0"/>
              <a:pPr/>
              <a:t>05/03/2020</a:t>
            </a:fld>
            <a:endParaRPr lang="en-GB" dirty="0"/>
          </a:p>
        </p:txBody>
      </p:sp>
      <p:sp>
        <p:nvSpPr>
          <p:cNvPr id="4" name="Footer Placeholder 3">
            <a:extLst>
              <a:ext uri="{FF2B5EF4-FFF2-40B4-BE49-F238E27FC236}">
                <a16:creationId xmlns:a16="http://schemas.microsoft.com/office/drawing/2014/main" id="{3A8EC70C-9114-451B-BDEB-C5372E29F12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666C2382-3F01-40D6-87F2-C9A7CF485B41}"/>
              </a:ext>
            </a:extLst>
          </p:cNvPr>
          <p:cNvSpPr>
            <a:spLocks noGrp="1"/>
          </p:cNvSpPr>
          <p:nvPr>
            <p:ph type="sldNum" sz="quarter" idx="12"/>
          </p:nvPr>
        </p:nvSpPr>
        <p:spPr/>
        <p:txBody>
          <a:bodyPr/>
          <a:lstStyle/>
          <a:p>
            <a:fld id="{F7C41829-CB43-4065-B8C5-53486559E47A}" type="slidenum">
              <a:rPr lang="en-GB" smtClean="0"/>
              <a:pPr/>
              <a:t>‹#›</a:t>
            </a:fld>
            <a:endParaRPr lang="en-GB" dirty="0"/>
          </a:p>
        </p:txBody>
      </p:sp>
    </p:spTree>
    <p:extLst>
      <p:ext uri="{BB962C8B-B14F-4D97-AF65-F5344CB8AC3E}">
        <p14:creationId xmlns:p14="http://schemas.microsoft.com/office/powerpoint/2010/main" val="55702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73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893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57683E6B-33A3-46D5-83CC-CCFFD9981DB7}" type="datetimeFigureOut">
              <a:rPr lang="en-GB" smtClean="0"/>
              <a:pPr/>
              <a:t>05/03/2020</a:t>
            </a:fld>
            <a:endParaRPr lang="en-GB"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8C67D84E-5700-471E-AB70-716266A1E420}" type="slidenum">
              <a:rPr lang="en-GB" smtClean="0"/>
              <a:pPr/>
              <a:t>‹#›</a:t>
            </a:fld>
            <a:endParaRPr lang="en-GB" dirty="0"/>
          </a:p>
        </p:txBody>
      </p:sp>
    </p:spTree>
    <p:extLst>
      <p:ext uri="{BB962C8B-B14F-4D97-AF65-F5344CB8AC3E}">
        <p14:creationId xmlns:p14="http://schemas.microsoft.com/office/powerpoint/2010/main" val="51275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57683E6B-33A3-46D5-83CC-CCFFD9981DB7}" type="datetimeFigureOut">
              <a:rPr lang="en-GB" smtClean="0"/>
              <a:pPr/>
              <a:t>05/03/2020</a:t>
            </a:fld>
            <a:endParaRPr lang="en-GB"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8C67D84E-5700-471E-AB70-716266A1E420}" type="slidenum">
              <a:rPr lang="en-GB" smtClean="0"/>
              <a:pPr/>
              <a:t>‹#›</a:t>
            </a:fld>
            <a:endParaRPr lang="en-GB" dirty="0"/>
          </a:p>
        </p:txBody>
      </p:sp>
    </p:spTree>
    <p:extLst>
      <p:ext uri="{BB962C8B-B14F-4D97-AF65-F5344CB8AC3E}">
        <p14:creationId xmlns:p14="http://schemas.microsoft.com/office/powerpoint/2010/main" val="52024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57683E6B-33A3-46D5-83CC-CCFFD9981DB7}" type="datetimeFigureOut">
              <a:rPr lang="en-GB" smtClean="0"/>
              <a:pPr/>
              <a:t>05/03/2020</a:t>
            </a:fld>
            <a:endParaRPr lang="en-GB"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8C67D84E-5700-471E-AB70-716266A1E420}" type="slidenum">
              <a:rPr lang="en-GB" smtClean="0"/>
              <a:pPr/>
              <a:t>‹#›</a:t>
            </a:fld>
            <a:endParaRPr lang="en-GB" dirty="0"/>
          </a:p>
        </p:txBody>
      </p:sp>
    </p:spTree>
    <p:extLst>
      <p:ext uri="{BB962C8B-B14F-4D97-AF65-F5344CB8AC3E}">
        <p14:creationId xmlns:p14="http://schemas.microsoft.com/office/powerpoint/2010/main" val="103844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57683E6B-33A3-46D5-83CC-CCFFD9981DB7}" type="datetimeFigureOut">
              <a:rPr lang="en-GB" smtClean="0"/>
              <a:pPr/>
              <a:t>05/03/2020</a:t>
            </a:fld>
            <a:endParaRPr lang="en-GB"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8C67D84E-5700-471E-AB70-716266A1E420}" type="slidenum">
              <a:rPr lang="en-GB" smtClean="0"/>
              <a:pPr/>
              <a:t>‹#›</a:t>
            </a:fld>
            <a:endParaRPr lang="en-GB" dirty="0"/>
          </a:p>
        </p:txBody>
      </p:sp>
    </p:spTree>
    <p:extLst>
      <p:ext uri="{BB962C8B-B14F-4D97-AF65-F5344CB8AC3E}">
        <p14:creationId xmlns:p14="http://schemas.microsoft.com/office/powerpoint/2010/main" val="82454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57683E6B-33A3-46D5-83CC-CCFFD9981DB7}" type="datetimeFigureOut">
              <a:rPr lang="en-GB" smtClean="0"/>
              <a:pPr/>
              <a:t>05/03/2020</a:t>
            </a:fld>
            <a:endParaRPr lang="en-GB" dirty="0"/>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8C67D84E-5700-471E-AB70-716266A1E420}" type="slidenum">
              <a:rPr lang="en-GB" smtClean="0"/>
              <a:pPr/>
              <a:t>‹#›</a:t>
            </a:fld>
            <a:endParaRPr lang="en-GB" dirty="0"/>
          </a:p>
        </p:txBody>
      </p:sp>
    </p:spTree>
    <p:extLst>
      <p:ext uri="{BB962C8B-B14F-4D97-AF65-F5344CB8AC3E}">
        <p14:creationId xmlns:p14="http://schemas.microsoft.com/office/powerpoint/2010/main" val="279875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5E06D-71D6-4057-BED8-19F1FD7B1F8F}" type="datetimeFigureOut">
              <a:rPr lang="en-GB" smtClean="0"/>
              <a:pPr/>
              <a:t>05/03/2020</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41829-CB43-4065-B8C5-53486559E47A}" type="slidenum">
              <a:rPr lang="en-GB" smtClean="0"/>
              <a:pPr/>
              <a:t>‹#›</a:t>
            </a:fld>
            <a:endParaRPr lang="en-GB" dirty="0"/>
          </a:p>
        </p:txBody>
      </p:sp>
    </p:spTree>
    <p:extLst>
      <p:ext uri="{BB962C8B-B14F-4D97-AF65-F5344CB8AC3E}">
        <p14:creationId xmlns:p14="http://schemas.microsoft.com/office/powerpoint/2010/main" val="3628113020"/>
      </p:ext>
    </p:extLst>
  </p:cSld>
  <p:clrMap bg1="lt1" tx1="dk1" bg2="lt2" tx2="dk2" accent1="accent1" accent2="accent2" accent3="accent3" accent4="accent4" accent5="accent5" accent6="accent6" hlink="hlink" folHlink="folHlink"/>
  <p:sldLayoutIdLst>
    <p:sldLayoutId id="2147483661" r:id="rId1"/>
    <p:sldLayoutId id="2147483676" r:id="rId2"/>
    <p:sldLayoutId id="2147483662" r:id="rId3"/>
    <p:sldLayoutId id="2147483675"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1"/>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4765288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www.clickatell.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apidocumentation.tractivity.co.uk/"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www.tractivity.co.uk/"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mailto:comms@tractivity.co.uk"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7"/>
          <p:cNvSpPr/>
          <p:nvPr/>
        </p:nvSpPr>
        <p:spPr>
          <a:xfrm>
            <a:off x="0" y="0"/>
            <a:ext cx="5176299" cy="6865144"/>
          </a:xfrm>
          <a:custGeom>
            <a:avLst/>
            <a:gdLst>
              <a:gd name="connsiteX0" fmla="*/ 0 w 7379494"/>
              <a:gd name="connsiteY0" fmla="*/ 0 h 6858000"/>
              <a:gd name="connsiteX1" fmla="*/ 7379494 w 7379494"/>
              <a:gd name="connsiteY1" fmla="*/ 0 h 6858000"/>
              <a:gd name="connsiteX2" fmla="*/ 7379494 w 7379494"/>
              <a:gd name="connsiteY2" fmla="*/ 6858000 h 6858000"/>
              <a:gd name="connsiteX3" fmla="*/ 0 w 7379494"/>
              <a:gd name="connsiteY3" fmla="*/ 6858000 h 6858000"/>
              <a:gd name="connsiteX4" fmla="*/ 0 w 7379494"/>
              <a:gd name="connsiteY4" fmla="*/ 0 h 6858000"/>
              <a:gd name="connsiteX0" fmla="*/ 0 w 7379494"/>
              <a:gd name="connsiteY0" fmla="*/ 7144 h 6865144"/>
              <a:gd name="connsiteX1" fmla="*/ 5293519 w 7379494"/>
              <a:gd name="connsiteY1" fmla="*/ 0 h 6865144"/>
              <a:gd name="connsiteX2" fmla="*/ 7379494 w 7379494"/>
              <a:gd name="connsiteY2" fmla="*/ 6865144 h 6865144"/>
              <a:gd name="connsiteX3" fmla="*/ 0 w 7379494"/>
              <a:gd name="connsiteY3" fmla="*/ 6865144 h 6865144"/>
              <a:gd name="connsiteX4" fmla="*/ 0 w 7379494"/>
              <a:gd name="connsiteY4" fmla="*/ 7144 h 6865144"/>
              <a:gd name="connsiteX0" fmla="*/ 0 w 6736556"/>
              <a:gd name="connsiteY0" fmla="*/ 7144 h 6865144"/>
              <a:gd name="connsiteX1" fmla="*/ 5293519 w 6736556"/>
              <a:gd name="connsiteY1" fmla="*/ 0 h 6865144"/>
              <a:gd name="connsiteX2" fmla="*/ 6736556 w 6736556"/>
              <a:gd name="connsiteY2" fmla="*/ 6858001 h 6865144"/>
              <a:gd name="connsiteX3" fmla="*/ 0 w 6736556"/>
              <a:gd name="connsiteY3" fmla="*/ 6865144 h 6865144"/>
              <a:gd name="connsiteX4" fmla="*/ 0 w 6736556"/>
              <a:gd name="connsiteY4" fmla="*/ 7144 h 6865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6556" h="6865144">
                <a:moveTo>
                  <a:pt x="0" y="7144"/>
                </a:moveTo>
                <a:lnTo>
                  <a:pt x="5293519" y="0"/>
                </a:lnTo>
                <a:lnTo>
                  <a:pt x="6736556" y="6858001"/>
                </a:lnTo>
                <a:lnTo>
                  <a:pt x="0" y="6865144"/>
                </a:lnTo>
                <a:lnTo>
                  <a:pt x="0" y="7144"/>
                </a:lnTo>
                <a:close/>
              </a:path>
            </a:pathLst>
          </a:custGeom>
          <a:solidFill>
            <a:srgbClr val="EFEFE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utoShape 2" descr="Image result for taunton and deane logo"/>
          <p:cNvSpPr>
            <a:spLocks noChangeAspect="1" noChangeArrowheads="1"/>
          </p:cNvSpPr>
          <p:nvPr/>
        </p:nvSpPr>
        <p:spPr bwMode="auto">
          <a:xfrm>
            <a:off x="4534709" y="3391709"/>
            <a:ext cx="74582" cy="7458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TextBox 1"/>
          <p:cNvSpPr txBox="1"/>
          <p:nvPr/>
        </p:nvSpPr>
        <p:spPr>
          <a:xfrm>
            <a:off x="538961" y="2484213"/>
            <a:ext cx="7902673" cy="2031325"/>
          </a:xfrm>
          <a:prstGeom prst="rect">
            <a:avLst/>
          </a:prstGeom>
          <a:noFill/>
        </p:spPr>
        <p:txBody>
          <a:bodyPr wrap="square" rtlCol="0">
            <a:spAutoFit/>
          </a:bodyPr>
          <a:lstStyle/>
          <a:p>
            <a:r>
              <a:rPr lang="en-US" sz="4200" b="1" dirty="0">
                <a:solidFill>
                  <a:srgbClr val="BC0034"/>
                </a:solidFill>
                <a:latin typeface="Montserrat" charset="0"/>
                <a:ea typeface="Montserrat" charset="0"/>
                <a:cs typeface="Montserrat" charset="0"/>
              </a:rPr>
              <a:t>Superuser Manual</a:t>
            </a:r>
          </a:p>
          <a:p>
            <a:r>
              <a:rPr lang="en-US" sz="4200" b="1" dirty="0">
                <a:solidFill>
                  <a:srgbClr val="BC0034"/>
                </a:solidFill>
                <a:latin typeface="Montserrat" charset="0"/>
                <a:ea typeface="Montserrat" charset="0"/>
                <a:cs typeface="Montserrat" charset="0"/>
              </a:rPr>
              <a:t>Configuration of your Tractivity System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064" y="1468407"/>
            <a:ext cx="3256675" cy="1131695"/>
          </a:xfrm>
          <a:prstGeom prst="rect">
            <a:avLst/>
          </a:prstGeom>
        </p:spPr>
      </p:pic>
    </p:spTree>
    <p:extLst>
      <p:ext uri="{BB962C8B-B14F-4D97-AF65-F5344CB8AC3E}">
        <p14:creationId xmlns:p14="http://schemas.microsoft.com/office/powerpoint/2010/main" val="1089742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079CE4-22A1-49BA-85B5-D9C02D0519DA}"/>
              </a:ext>
            </a:extLst>
          </p:cNvPr>
          <p:cNvPicPr>
            <a:picLocks noChangeAspect="1"/>
          </p:cNvPicPr>
          <p:nvPr/>
        </p:nvPicPr>
        <p:blipFill>
          <a:blip r:embed="rId3"/>
          <a:stretch>
            <a:fillRect/>
          </a:stretch>
        </p:blipFill>
        <p:spPr>
          <a:xfrm>
            <a:off x="3647013" y="1637211"/>
            <a:ext cx="5404567" cy="3650682"/>
          </a:xfrm>
          <a:prstGeom prst="rect">
            <a:avLst/>
          </a:prstGeom>
        </p:spPr>
      </p:pic>
      <p:sp>
        <p:nvSpPr>
          <p:cNvPr id="10" name="TextBox 9"/>
          <p:cNvSpPr txBox="1"/>
          <p:nvPr/>
        </p:nvSpPr>
        <p:spPr>
          <a:xfrm>
            <a:off x="439577" y="527238"/>
            <a:ext cx="7272336" cy="400110"/>
          </a:xfrm>
          <a:prstGeom prst="rect">
            <a:avLst/>
          </a:prstGeom>
          <a:noFill/>
        </p:spPr>
        <p:txBody>
          <a:bodyPr wrap="square" rtlCol="0">
            <a:spAutoFit/>
          </a:bodyPr>
          <a:lstStyle/>
          <a:p>
            <a:r>
              <a:rPr lang="en-GB" sz="2000" b="1" dirty="0">
                <a:solidFill>
                  <a:srgbClr val="CC0033"/>
                </a:solidFill>
                <a:latin typeface="Arial" charset="0"/>
                <a:ea typeface="Arial" charset="0"/>
                <a:cs typeface="Arial" charset="0"/>
              </a:rPr>
              <a:t>SMS Configuration</a:t>
            </a:r>
          </a:p>
        </p:txBody>
      </p:sp>
      <p:sp>
        <p:nvSpPr>
          <p:cNvPr id="8" name="TextBox 7">
            <a:extLst>
              <a:ext uri="{FF2B5EF4-FFF2-40B4-BE49-F238E27FC236}">
                <a16:creationId xmlns:a16="http://schemas.microsoft.com/office/drawing/2014/main" id="{626E7AB6-F85C-47DE-84DC-765C6EA0CB6D}"/>
              </a:ext>
            </a:extLst>
          </p:cNvPr>
          <p:cNvSpPr txBox="1"/>
          <p:nvPr/>
        </p:nvSpPr>
        <p:spPr>
          <a:xfrm>
            <a:off x="439577" y="1129651"/>
            <a:ext cx="3017726" cy="1661993"/>
          </a:xfrm>
          <a:prstGeom prst="rect">
            <a:avLst/>
          </a:prstGeom>
          <a:noFill/>
        </p:spPr>
        <p:txBody>
          <a:bodyPr wrap="square" rtlCol="0">
            <a:spAutoFit/>
          </a:bodyPr>
          <a:lstStyle/>
          <a:p>
            <a:pPr>
              <a:lnSpc>
                <a:spcPts val="1800"/>
              </a:lnSpc>
              <a:spcAft>
                <a:spcPts val="600"/>
              </a:spcAft>
            </a:pPr>
            <a:r>
              <a:rPr lang="en-GB" sz="1100" dirty="0" err="1">
                <a:latin typeface="Arial" panose="020B0604020202020204" pitchFamily="34" charset="0"/>
                <a:cs typeface="Arial" panose="020B0604020202020204" pitchFamily="34" charset="0"/>
              </a:rPr>
              <a:t>Tractivity</a:t>
            </a:r>
            <a:r>
              <a:rPr lang="en-GB" sz="1100" dirty="0">
                <a:latin typeface="Arial" panose="020B0604020202020204" pitchFamily="34" charset="0"/>
                <a:cs typeface="Arial" panose="020B0604020202020204" pitchFamily="34" charset="0"/>
              </a:rPr>
              <a:t> can send SMS to all your stakeholders, we integrate with a product called Clickatell. </a:t>
            </a:r>
          </a:p>
          <a:p>
            <a:pPr>
              <a:lnSpc>
                <a:spcPts val="1800"/>
              </a:lnSpc>
              <a:spcAft>
                <a:spcPts val="600"/>
              </a:spcAft>
            </a:pPr>
            <a:r>
              <a:rPr lang="en-GB" sz="1100" dirty="0">
                <a:hlinkClick r:id="rId4"/>
              </a:rPr>
              <a:t>https://www.clickatell.com/</a:t>
            </a:r>
            <a:endParaRPr lang="en-GB" sz="1100" dirty="0">
              <a:latin typeface="Arial" panose="020B0604020202020204" pitchFamily="34" charset="0"/>
              <a:cs typeface="Arial" panose="020B0604020202020204" pitchFamily="34" charset="0"/>
            </a:endParaRPr>
          </a:p>
          <a:p>
            <a:pPr>
              <a:lnSpc>
                <a:spcPts val="1800"/>
              </a:lnSpc>
              <a:spcAft>
                <a:spcPts val="600"/>
              </a:spcAft>
            </a:pPr>
            <a:endParaRPr lang="en-GB" sz="1100" b="1" dirty="0">
              <a:latin typeface="Arial" panose="020B0604020202020204" pitchFamily="34" charset="0"/>
              <a:cs typeface="Arial" panose="020B0604020202020204" pitchFamily="34" charset="0"/>
            </a:endParaRPr>
          </a:p>
          <a:p>
            <a:endParaRPr lang="en-GB" sz="1200" dirty="0">
              <a:latin typeface="Arial" charset="0"/>
              <a:ea typeface="Arial" charset="0"/>
              <a:cs typeface="Arial" charset="0"/>
            </a:endParaRPr>
          </a:p>
        </p:txBody>
      </p:sp>
      <p:sp>
        <p:nvSpPr>
          <p:cNvPr id="9" name="Oval 8">
            <a:extLst>
              <a:ext uri="{FF2B5EF4-FFF2-40B4-BE49-F238E27FC236}">
                <a16:creationId xmlns:a16="http://schemas.microsoft.com/office/drawing/2014/main" id="{C17AB4F4-E9FC-4B85-B49E-90DDC97EDB03}"/>
              </a:ext>
            </a:extLst>
          </p:cNvPr>
          <p:cNvSpPr/>
          <p:nvPr/>
        </p:nvSpPr>
        <p:spPr>
          <a:xfrm>
            <a:off x="4319604" y="2002574"/>
            <a:ext cx="279119" cy="279119"/>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1</a:t>
            </a:r>
          </a:p>
        </p:txBody>
      </p:sp>
      <p:sp>
        <p:nvSpPr>
          <p:cNvPr id="11" name="Oval 10">
            <a:extLst>
              <a:ext uri="{FF2B5EF4-FFF2-40B4-BE49-F238E27FC236}">
                <a16:creationId xmlns:a16="http://schemas.microsoft.com/office/drawing/2014/main" id="{25893DCD-EF22-4A49-B198-CEB3225F2486}"/>
              </a:ext>
            </a:extLst>
          </p:cNvPr>
          <p:cNvSpPr/>
          <p:nvPr/>
        </p:nvSpPr>
        <p:spPr>
          <a:xfrm>
            <a:off x="7002289" y="2693236"/>
            <a:ext cx="279119" cy="279119"/>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3</a:t>
            </a:r>
          </a:p>
        </p:txBody>
      </p:sp>
      <p:sp>
        <p:nvSpPr>
          <p:cNvPr id="13" name="Oval 12">
            <a:extLst>
              <a:ext uri="{FF2B5EF4-FFF2-40B4-BE49-F238E27FC236}">
                <a16:creationId xmlns:a16="http://schemas.microsoft.com/office/drawing/2014/main" id="{5A7649D7-9519-4D82-8599-C301BF65ACA5}"/>
              </a:ext>
            </a:extLst>
          </p:cNvPr>
          <p:cNvSpPr/>
          <p:nvPr/>
        </p:nvSpPr>
        <p:spPr>
          <a:xfrm>
            <a:off x="7747815" y="2693235"/>
            <a:ext cx="279119" cy="279119"/>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4</a:t>
            </a:r>
          </a:p>
        </p:txBody>
      </p:sp>
      <p:sp>
        <p:nvSpPr>
          <p:cNvPr id="15" name="Oval 14">
            <a:extLst>
              <a:ext uri="{FF2B5EF4-FFF2-40B4-BE49-F238E27FC236}">
                <a16:creationId xmlns:a16="http://schemas.microsoft.com/office/drawing/2014/main" id="{79FBCD1F-4508-496B-A3A8-4F69F3BBE329}"/>
              </a:ext>
            </a:extLst>
          </p:cNvPr>
          <p:cNvSpPr/>
          <p:nvPr/>
        </p:nvSpPr>
        <p:spPr>
          <a:xfrm>
            <a:off x="8353781" y="2926175"/>
            <a:ext cx="279119" cy="279119"/>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5</a:t>
            </a:r>
          </a:p>
        </p:txBody>
      </p:sp>
      <p:sp>
        <p:nvSpPr>
          <p:cNvPr id="16" name="Oval 15">
            <a:extLst>
              <a:ext uri="{FF2B5EF4-FFF2-40B4-BE49-F238E27FC236}">
                <a16:creationId xmlns:a16="http://schemas.microsoft.com/office/drawing/2014/main" id="{CCFCEA1F-4BB9-4B38-B16E-88DFF1F7EC5E}"/>
              </a:ext>
            </a:extLst>
          </p:cNvPr>
          <p:cNvSpPr/>
          <p:nvPr/>
        </p:nvSpPr>
        <p:spPr>
          <a:xfrm>
            <a:off x="8564862" y="2281693"/>
            <a:ext cx="279119" cy="279119"/>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2</a:t>
            </a:r>
          </a:p>
        </p:txBody>
      </p:sp>
      <p:sp>
        <p:nvSpPr>
          <p:cNvPr id="17" name="Oval 16">
            <a:extLst>
              <a:ext uri="{FF2B5EF4-FFF2-40B4-BE49-F238E27FC236}">
                <a16:creationId xmlns:a16="http://schemas.microsoft.com/office/drawing/2014/main" id="{D8090A25-9E00-4A93-BEAC-9E00B2B30F09}"/>
              </a:ext>
            </a:extLst>
          </p:cNvPr>
          <p:cNvSpPr/>
          <p:nvPr/>
        </p:nvSpPr>
        <p:spPr>
          <a:xfrm>
            <a:off x="4292881" y="4409675"/>
            <a:ext cx="279119" cy="279119"/>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6</a:t>
            </a:r>
          </a:p>
        </p:txBody>
      </p:sp>
    </p:spTree>
    <p:extLst>
      <p:ext uri="{BB962C8B-B14F-4D97-AF65-F5344CB8AC3E}">
        <p14:creationId xmlns:p14="http://schemas.microsoft.com/office/powerpoint/2010/main" val="311160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75479" y="546860"/>
            <a:ext cx="7272336" cy="707886"/>
          </a:xfrm>
          <a:prstGeom prst="rect">
            <a:avLst/>
          </a:prstGeom>
          <a:noFill/>
        </p:spPr>
        <p:txBody>
          <a:bodyPr wrap="square" rtlCol="0">
            <a:spAutoFit/>
          </a:bodyPr>
          <a:lstStyle/>
          <a:p>
            <a:r>
              <a:rPr lang="en-GB" sz="2000" b="1" dirty="0">
                <a:solidFill>
                  <a:srgbClr val="CC0033"/>
                </a:solidFill>
                <a:latin typeface="Arial" charset="0"/>
                <a:ea typeface="Arial" charset="0"/>
                <a:cs typeface="Arial" charset="0"/>
              </a:rPr>
              <a:t>IP Configuration</a:t>
            </a:r>
          </a:p>
          <a:p>
            <a:endParaRPr lang="en-GB" sz="2000" b="1" dirty="0">
              <a:solidFill>
                <a:srgbClr val="CC0033"/>
              </a:solidFill>
              <a:latin typeface="Arial" charset="0"/>
              <a:ea typeface="Arial" charset="0"/>
              <a:cs typeface="Arial" charset="0"/>
            </a:endParaRPr>
          </a:p>
        </p:txBody>
      </p:sp>
      <p:sp>
        <p:nvSpPr>
          <p:cNvPr id="8" name="TextBox 7">
            <a:extLst>
              <a:ext uri="{FF2B5EF4-FFF2-40B4-BE49-F238E27FC236}">
                <a16:creationId xmlns:a16="http://schemas.microsoft.com/office/drawing/2014/main" id="{626E7AB6-F85C-47DE-84DC-765C6EA0CB6D}"/>
              </a:ext>
            </a:extLst>
          </p:cNvPr>
          <p:cNvSpPr txBox="1"/>
          <p:nvPr/>
        </p:nvSpPr>
        <p:spPr>
          <a:xfrm>
            <a:off x="475478" y="1254746"/>
            <a:ext cx="7963128" cy="1431161"/>
          </a:xfrm>
          <a:prstGeom prst="rect">
            <a:avLst/>
          </a:prstGeom>
          <a:noFill/>
        </p:spPr>
        <p:txBody>
          <a:bodyPr wrap="square" rtlCol="0">
            <a:spAutoFit/>
          </a:bodyPr>
          <a:lstStyle/>
          <a:p>
            <a:pPr>
              <a:lnSpc>
                <a:spcPts val="1800"/>
              </a:lnSpc>
              <a:spcAft>
                <a:spcPts val="600"/>
              </a:spcAft>
            </a:pPr>
            <a:r>
              <a:rPr lang="en-GB" sz="1100" dirty="0">
                <a:latin typeface="Arial" panose="020B0604020202020204" pitchFamily="34" charset="0"/>
                <a:cs typeface="Arial" panose="020B0604020202020204" pitchFamily="34" charset="0"/>
              </a:rPr>
              <a:t>You can restrict access to </a:t>
            </a:r>
            <a:r>
              <a:rPr lang="en-GB" sz="1100" dirty="0" err="1">
                <a:latin typeface="Arial" panose="020B0604020202020204" pitchFamily="34" charset="0"/>
                <a:cs typeface="Arial" panose="020B0604020202020204" pitchFamily="34" charset="0"/>
              </a:rPr>
              <a:t>Tractivity</a:t>
            </a:r>
            <a:r>
              <a:rPr lang="en-GB" sz="1100" dirty="0">
                <a:latin typeface="Arial" panose="020B0604020202020204" pitchFamily="34" charset="0"/>
                <a:cs typeface="Arial" panose="020B0604020202020204" pitchFamily="34" charset="0"/>
              </a:rPr>
              <a:t> based on your known IP Addresses. </a:t>
            </a:r>
          </a:p>
          <a:p>
            <a:pPr>
              <a:lnSpc>
                <a:spcPts val="1800"/>
              </a:lnSpc>
              <a:spcAft>
                <a:spcPts val="600"/>
              </a:spcAft>
            </a:pPr>
            <a:r>
              <a:rPr lang="en-GB" sz="1100" dirty="0">
                <a:latin typeface="Arial" panose="020B0604020202020204" pitchFamily="34" charset="0"/>
                <a:cs typeface="Arial" panose="020B0604020202020204" pitchFamily="34" charset="0"/>
              </a:rPr>
              <a:t>Should your IT team require you to only have access to </a:t>
            </a:r>
            <a:r>
              <a:rPr lang="en-GB" sz="1100" dirty="0" err="1">
                <a:latin typeface="Arial" panose="020B0604020202020204" pitchFamily="34" charset="0"/>
                <a:cs typeface="Arial" panose="020B0604020202020204" pitchFamily="34" charset="0"/>
              </a:rPr>
              <a:t>Tractivity</a:t>
            </a:r>
            <a:r>
              <a:rPr lang="en-GB" sz="1100" dirty="0">
                <a:latin typeface="Arial" panose="020B0604020202020204" pitchFamily="34" charset="0"/>
                <a:cs typeface="Arial" panose="020B0604020202020204" pitchFamily="34" charset="0"/>
              </a:rPr>
              <a:t> whilst in the office you can add your known IP addresses here. </a:t>
            </a:r>
          </a:p>
          <a:p>
            <a:pPr>
              <a:lnSpc>
                <a:spcPts val="1800"/>
              </a:lnSpc>
              <a:spcAft>
                <a:spcPts val="600"/>
              </a:spcAft>
            </a:pPr>
            <a:r>
              <a:rPr lang="en-GB" sz="1100" dirty="0">
                <a:latin typeface="Arial" panose="020B0604020202020204" pitchFamily="34" charset="0"/>
                <a:cs typeface="Arial" panose="020B0604020202020204" pitchFamily="34" charset="0"/>
              </a:rPr>
              <a:t>Please Note - should you require to work from home, or whilst on the move (train, café) then this will restrict your access. </a:t>
            </a:r>
          </a:p>
          <a:p>
            <a:endParaRPr lang="en-GB" sz="1200" dirty="0">
              <a:latin typeface="Arial" charset="0"/>
              <a:ea typeface="Arial" charset="0"/>
              <a:cs typeface="Arial" charset="0"/>
            </a:endParaRPr>
          </a:p>
        </p:txBody>
      </p:sp>
      <p:pic>
        <p:nvPicPr>
          <p:cNvPr id="3" name="Picture 2">
            <a:extLst>
              <a:ext uri="{FF2B5EF4-FFF2-40B4-BE49-F238E27FC236}">
                <a16:creationId xmlns:a16="http://schemas.microsoft.com/office/drawing/2014/main" id="{D49C7EB9-1473-4130-8CB9-504E52834E6D}"/>
              </a:ext>
            </a:extLst>
          </p:cNvPr>
          <p:cNvPicPr>
            <a:picLocks noChangeAspect="1"/>
          </p:cNvPicPr>
          <p:nvPr/>
        </p:nvPicPr>
        <p:blipFill>
          <a:blip r:embed="rId3"/>
          <a:stretch>
            <a:fillRect/>
          </a:stretch>
        </p:blipFill>
        <p:spPr>
          <a:xfrm>
            <a:off x="1410789" y="2913209"/>
            <a:ext cx="6247224" cy="3792420"/>
          </a:xfrm>
          <a:prstGeom prst="rect">
            <a:avLst/>
          </a:prstGeom>
        </p:spPr>
      </p:pic>
    </p:spTree>
    <p:extLst>
      <p:ext uri="{BB962C8B-B14F-4D97-AF65-F5344CB8AC3E}">
        <p14:creationId xmlns:p14="http://schemas.microsoft.com/office/powerpoint/2010/main" val="166956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75479" y="546860"/>
            <a:ext cx="7272336" cy="400110"/>
          </a:xfrm>
          <a:prstGeom prst="rect">
            <a:avLst/>
          </a:prstGeom>
          <a:noFill/>
        </p:spPr>
        <p:txBody>
          <a:bodyPr wrap="square" rtlCol="0">
            <a:spAutoFit/>
          </a:bodyPr>
          <a:lstStyle/>
          <a:p>
            <a:r>
              <a:rPr lang="en-GB" sz="2000" b="1" dirty="0">
                <a:solidFill>
                  <a:srgbClr val="CC0033"/>
                </a:solidFill>
                <a:latin typeface="Arial" charset="0"/>
                <a:ea typeface="Arial" charset="0"/>
                <a:cs typeface="Arial" charset="0"/>
              </a:rPr>
              <a:t>Manage API Credentials</a:t>
            </a:r>
          </a:p>
        </p:txBody>
      </p:sp>
      <p:sp>
        <p:nvSpPr>
          <p:cNvPr id="8" name="TextBox 7">
            <a:extLst>
              <a:ext uri="{FF2B5EF4-FFF2-40B4-BE49-F238E27FC236}">
                <a16:creationId xmlns:a16="http://schemas.microsoft.com/office/drawing/2014/main" id="{626E7AB6-F85C-47DE-84DC-765C6EA0CB6D}"/>
              </a:ext>
            </a:extLst>
          </p:cNvPr>
          <p:cNvSpPr txBox="1"/>
          <p:nvPr/>
        </p:nvSpPr>
        <p:spPr>
          <a:xfrm>
            <a:off x="430634" y="1138360"/>
            <a:ext cx="3017726" cy="4074257"/>
          </a:xfrm>
          <a:prstGeom prst="rect">
            <a:avLst/>
          </a:prstGeom>
          <a:noFill/>
        </p:spPr>
        <p:txBody>
          <a:bodyPr wrap="square" rtlCol="0">
            <a:spAutoFit/>
          </a:bodyPr>
          <a:lstStyle/>
          <a:p>
            <a:pPr>
              <a:lnSpc>
                <a:spcPts val="1600"/>
              </a:lnSpc>
              <a:spcAft>
                <a:spcPts val="600"/>
              </a:spcAft>
            </a:pPr>
            <a:r>
              <a:rPr lang="en-GB" sz="1100" dirty="0">
                <a:latin typeface="Arial" charset="0"/>
                <a:ea typeface="Arial" charset="0"/>
                <a:cs typeface="Arial" charset="0"/>
              </a:rPr>
              <a:t>This area of your system wont be used buy yourself – but more often than not your website team. </a:t>
            </a:r>
          </a:p>
          <a:p>
            <a:pPr>
              <a:lnSpc>
                <a:spcPts val="1600"/>
              </a:lnSpc>
              <a:spcAft>
                <a:spcPts val="600"/>
              </a:spcAft>
            </a:pPr>
            <a:r>
              <a:rPr lang="en-GB" sz="1100" dirty="0">
                <a:latin typeface="Arial" charset="0"/>
                <a:ea typeface="Arial" charset="0"/>
                <a:cs typeface="Arial" charset="0"/>
              </a:rPr>
              <a:t>Capture stakeholder details inside registration forms, newsletter sign up’s, advertise &amp; manage event registrations via our AP. The API acts as a bridge between your website and </a:t>
            </a:r>
            <a:r>
              <a:rPr lang="en-GB" sz="1100" dirty="0" err="1">
                <a:latin typeface="Arial" charset="0"/>
                <a:ea typeface="Arial" charset="0"/>
                <a:cs typeface="Arial" charset="0"/>
              </a:rPr>
              <a:t>Tractivity</a:t>
            </a:r>
            <a:r>
              <a:rPr lang="en-GB" sz="1100" dirty="0">
                <a:latin typeface="Arial" charset="0"/>
                <a:ea typeface="Arial" charset="0"/>
                <a:cs typeface="Arial" charset="0"/>
              </a:rPr>
              <a:t>. </a:t>
            </a:r>
          </a:p>
          <a:p>
            <a:pPr>
              <a:lnSpc>
                <a:spcPts val="1600"/>
              </a:lnSpc>
              <a:spcAft>
                <a:spcPts val="600"/>
              </a:spcAft>
            </a:pPr>
            <a:r>
              <a:rPr lang="en-GB" sz="1100" dirty="0">
                <a:latin typeface="Arial" charset="0"/>
                <a:ea typeface="Arial" charset="0"/>
                <a:cs typeface="Arial" charset="0"/>
              </a:rPr>
              <a:t>Furthermore, Its completely free, so why not send our API documentation to your web team, to see what they can do? </a:t>
            </a:r>
            <a:r>
              <a:rPr lang="en-GB" sz="1100" dirty="0">
                <a:latin typeface="Arial" charset="0"/>
                <a:ea typeface="Arial" charset="0"/>
                <a:cs typeface="Arial" charset="0"/>
                <a:hlinkClick r:id="rId3"/>
              </a:rPr>
              <a:t>https://apidocumentation.tractivity.co.uk</a:t>
            </a:r>
            <a:r>
              <a:rPr lang="en-GB" sz="1100" dirty="0">
                <a:latin typeface="Arial" charset="0"/>
                <a:ea typeface="Arial" charset="0"/>
                <a:cs typeface="Arial" charset="0"/>
              </a:rPr>
              <a:t> </a:t>
            </a:r>
          </a:p>
          <a:p>
            <a:pPr>
              <a:lnSpc>
                <a:spcPts val="1600"/>
              </a:lnSpc>
              <a:spcAft>
                <a:spcPts val="600"/>
              </a:spcAft>
            </a:pPr>
            <a:endParaRPr lang="en-GB" sz="1100" dirty="0">
              <a:latin typeface="Arial" charset="0"/>
              <a:ea typeface="Arial" charset="0"/>
              <a:cs typeface="Arial" charset="0"/>
            </a:endParaRPr>
          </a:p>
          <a:p>
            <a:pPr>
              <a:lnSpc>
                <a:spcPts val="1600"/>
              </a:lnSpc>
              <a:spcAft>
                <a:spcPts val="600"/>
              </a:spcAft>
            </a:pPr>
            <a:r>
              <a:rPr lang="en-GB" sz="1100" dirty="0">
                <a:latin typeface="Arial" charset="0"/>
                <a:ea typeface="Arial" charset="0"/>
                <a:cs typeface="Arial" charset="0"/>
              </a:rPr>
              <a:t>Please kindly note that your web team will need to know quite a lot of information about how you record information inside </a:t>
            </a:r>
            <a:r>
              <a:rPr lang="en-GB" sz="1100" dirty="0" err="1">
                <a:latin typeface="Arial" charset="0"/>
                <a:ea typeface="Arial" charset="0"/>
                <a:cs typeface="Arial" charset="0"/>
              </a:rPr>
              <a:t>Tractivity</a:t>
            </a:r>
            <a:r>
              <a:rPr lang="en-GB" sz="1100" dirty="0">
                <a:latin typeface="Arial" charset="0"/>
                <a:ea typeface="Arial" charset="0"/>
                <a:cs typeface="Arial" charset="0"/>
              </a:rPr>
              <a:t> – why not call your Account Manager to talk this though in more detail. </a:t>
            </a:r>
            <a:endParaRPr lang="en-GB" sz="1200" dirty="0">
              <a:latin typeface="Arial" charset="0"/>
              <a:ea typeface="Arial" charset="0"/>
              <a:cs typeface="Arial" charset="0"/>
            </a:endParaRPr>
          </a:p>
        </p:txBody>
      </p:sp>
      <p:pic>
        <p:nvPicPr>
          <p:cNvPr id="12" name="Picture 11">
            <a:extLst>
              <a:ext uri="{FF2B5EF4-FFF2-40B4-BE49-F238E27FC236}">
                <a16:creationId xmlns:a16="http://schemas.microsoft.com/office/drawing/2014/main" id="{5A217EE1-6217-4CB7-AC95-5CB73A654A06}"/>
              </a:ext>
            </a:extLst>
          </p:cNvPr>
          <p:cNvPicPr>
            <a:picLocks noChangeAspect="1"/>
          </p:cNvPicPr>
          <p:nvPr/>
        </p:nvPicPr>
        <p:blipFill>
          <a:blip r:embed="rId4"/>
          <a:stretch>
            <a:fillRect/>
          </a:stretch>
        </p:blipFill>
        <p:spPr>
          <a:xfrm>
            <a:off x="3813410" y="1138360"/>
            <a:ext cx="7267326" cy="4151201"/>
          </a:xfrm>
          <a:prstGeom prst="rect">
            <a:avLst/>
          </a:prstGeom>
        </p:spPr>
      </p:pic>
    </p:spTree>
    <p:extLst>
      <p:ext uri="{BB962C8B-B14F-4D97-AF65-F5344CB8AC3E}">
        <p14:creationId xmlns:p14="http://schemas.microsoft.com/office/powerpoint/2010/main" val="7992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2286000" y="5042850"/>
            <a:ext cx="4572000" cy="984885"/>
          </a:xfrm>
          <a:prstGeom prst="rect">
            <a:avLst/>
          </a:prstGeom>
        </p:spPr>
        <p:txBody>
          <a:bodyPr>
            <a:spAutoFit/>
          </a:bodyPr>
          <a:lstStyle/>
          <a:p>
            <a:pPr algn="ctr" fontAlgn="base">
              <a:spcBef>
                <a:spcPts val="400"/>
              </a:spcBef>
              <a:spcAft>
                <a:spcPct val="0"/>
              </a:spcAft>
              <a:buClr>
                <a:srgbClr val="CC0033"/>
              </a:buClr>
            </a:pPr>
            <a:r>
              <a:rPr lang="en-GB" sz="1200" dirty="0">
                <a:latin typeface="Arial" panose="020B0604020202020204" pitchFamily="34" charset="0"/>
                <a:cs typeface="Arial" panose="020B0604020202020204" pitchFamily="34" charset="0"/>
              </a:rPr>
              <a:t>Systems House, Deepdale Business Park,</a:t>
            </a:r>
          </a:p>
          <a:p>
            <a:pPr algn="ctr" fontAlgn="base">
              <a:spcBef>
                <a:spcPts val="400"/>
              </a:spcBef>
              <a:spcAft>
                <a:spcPct val="0"/>
              </a:spcAft>
              <a:buClr>
                <a:srgbClr val="CC0033"/>
              </a:buClr>
            </a:pPr>
            <a:r>
              <a:rPr lang="en-GB" sz="1200" dirty="0">
                <a:latin typeface="Arial" panose="020B0604020202020204" pitchFamily="34" charset="0"/>
                <a:cs typeface="Arial" panose="020B0604020202020204" pitchFamily="34" charset="0"/>
              </a:rPr>
              <a:t>Bakewell, Derbyshire, DE45 1GT</a:t>
            </a:r>
          </a:p>
          <a:p>
            <a:pPr algn="ctr" fontAlgn="base">
              <a:spcBef>
                <a:spcPts val="400"/>
              </a:spcBef>
              <a:spcAft>
                <a:spcPct val="0"/>
              </a:spcAft>
              <a:buClr>
                <a:srgbClr val="CC0033"/>
              </a:buClr>
            </a:pPr>
            <a:endParaRPr lang="en-GB" sz="1200" dirty="0">
              <a:latin typeface="Arial" panose="020B0604020202020204" pitchFamily="34" charset="0"/>
              <a:cs typeface="Arial" panose="020B0604020202020204" pitchFamily="34" charset="0"/>
            </a:endParaRPr>
          </a:p>
          <a:p>
            <a:pPr algn="ctr" fontAlgn="base">
              <a:spcBef>
                <a:spcPts val="400"/>
              </a:spcBef>
              <a:spcAft>
                <a:spcPct val="0"/>
              </a:spcAft>
              <a:buClr>
                <a:srgbClr val="CC0033"/>
              </a:buClr>
            </a:pPr>
            <a:r>
              <a:rPr lang="en-GB" sz="1200" b="1" dirty="0">
                <a:latin typeface="Arial" panose="020B0604020202020204" pitchFamily="34" charset="0"/>
                <a:cs typeface="Arial" panose="020B0604020202020204" pitchFamily="34" charset="0"/>
                <a:hlinkClick r:id="rId3"/>
              </a:rPr>
              <a:t>www.tractivity.co.uk</a:t>
            </a:r>
            <a:r>
              <a:rPr lang="en-GB" sz="1200" b="1" dirty="0">
                <a:latin typeface="Arial" panose="020B0604020202020204" pitchFamily="34" charset="0"/>
                <a:cs typeface="Arial" panose="020B0604020202020204" pitchFamily="34" charset="0"/>
              </a:rPr>
              <a:t> </a:t>
            </a:r>
          </a:p>
        </p:txBody>
      </p:sp>
      <p:sp>
        <p:nvSpPr>
          <p:cNvPr id="4" name="Rectangle 3"/>
          <p:cNvSpPr/>
          <p:nvPr/>
        </p:nvSpPr>
        <p:spPr>
          <a:xfrm>
            <a:off x="2286000" y="2292277"/>
            <a:ext cx="4572000" cy="605294"/>
          </a:xfrm>
          <a:prstGeom prst="rect">
            <a:avLst/>
          </a:prstGeom>
        </p:spPr>
        <p:txBody>
          <a:bodyPr>
            <a:spAutoFit/>
          </a:bodyPr>
          <a:lstStyle/>
          <a:p>
            <a:pPr algn="ctr" fontAlgn="base">
              <a:spcBef>
                <a:spcPts val="400"/>
              </a:spcBef>
              <a:spcAft>
                <a:spcPct val="0"/>
              </a:spcAft>
              <a:buClr>
                <a:srgbClr val="CC0033"/>
              </a:buClr>
            </a:pPr>
            <a:r>
              <a:rPr lang="en-GB" b="1" dirty="0">
                <a:latin typeface="Arial" panose="020B0604020202020204" pitchFamily="34" charset="0"/>
                <a:cs typeface="Arial" panose="020B0604020202020204" pitchFamily="34" charset="0"/>
              </a:rPr>
              <a:t>Vicky Adamson</a:t>
            </a:r>
          </a:p>
          <a:p>
            <a:pPr algn="ctr" fontAlgn="base">
              <a:spcBef>
                <a:spcPts val="400"/>
              </a:spcBef>
              <a:spcAft>
                <a:spcPct val="0"/>
              </a:spcAft>
              <a:buClr>
                <a:srgbClr val="CC0033"/>
              </a:buClr>
            </a:pPr>
            <a:r>
              <a:rPr lang="en-GB" sz="1200" dirty="0">
                <a:latin typeface="Arial" panose="020B0604020202020204" pitchFamily="34" charset="0"/>
                <a:cs typeface="Arial" panose="020B0604020202020204" pitchFamily="34" charset="0"/>
              </a:rPr>
              <a:t>Client Relationship Manager</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9658" y="1554431"/>
            <a:ext cx="604684" cy="60468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3662" y="3925586"/>
            <a:ext cx="3256675" cy="1131695"/>
          </a:xfrm>
          <a:prstGeom prst="rect">
            <a:avLst/>
          </a:prstGeom>
        </p:spPr>
      </p:pic>
    </p:spTree>
    <p:extLst>
      <p:ext uri="{BB962C8B-B14F-4D97-AF65-F5344CB8AC3E}">
        <p14:creationId xmlns:p14="http://schemas.microsoft.com/office/powerpoint/2010/main" val="3886724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7538" y="920235"/>
            <a:ext cx="7459088" cy="528414"/>
          </a:xfrm>
          <a:prstGeom prst="rect">
            <a:avLst/>
          </a:prstGeom>
          <a:noFill/>
        </p:spPr>
        <p:txBody>
          <a:bodyPr wrap="square" rtlCol="0">
            <a:spAutoFit/>
          </a:bodyPr>
          <a:lstStyle/>
          <a:p>
            <a:pPr>
              <a:lnSpc>
                <a:spcPts val="1800"/>
              </a:lnSpc>
              <a:spcAft>
                <a:spcPts val="600"/>
              </a:spcAft>
            </a:pPr>
            <a:r>
              <a:rPr lang="en-GB" sz="1100" dirty="0">
                <a:latin typeface="Arial" charset="0"/>
                <a:cs typeface="Arial" charset="0"/>
              </a:rPr>
              <a:t>If you are an elected </a:t>
            </a:r>
            <a:r>
              <a:rPr lang="en-GB" sz="1100" b="1" dirty="0">
                <a:latin typeface="Arial" charset="0"/>
                <a:cs typeface="Arial" charset="0"/>
              </a:rPr>
              <a:t>Superuser</a:t>
            </a:r>
            <a:r>
              <a:rPr lang="en-GB" sz="1100" dirty="0">
                <a:latin typeface="Arial" charset="0"/>
                <a:cs typeface="Arial" charset="0"/>
              </a:rPr>
              <a:t>, you will be accessing the </a:t>
            </a:r>
            <a:r>
              <a:rPr lang="en-GB" sz="1100" b="1" dirty="0">
                <a:latin typeface="Arial" charset="0"/>
                <a:cs typeface="Arial" charset="0"/>
              </a:rPr>
              <a:t>System Admin </a:t>
            </a:r>
            <a:r>
              <a:rPr lang="en-GB" sz="1100" dirty="0">
                <a:latin typeface="Arial" charset="0"/>
                <a:cs typeface="Arial" charset="0"/>
              </a:rPr>
              <a:t>area of Tractivity, through your normal login, via a link shown in the top right-hand corner.</a:t>
            </a:r>
          </a:p>
        </p:txBody>
      </p:sp>
      <p:sp>
        <p:nvSpPr>
          <p:cNvPr id="3" name="Rectangle 2">
            <a:extLst>
              <a:ext uri="{FF2B5EF4-FFF2-40B4-BE49-F238E27FC236}">
                <a16:creationId xmlns:a16="http://schemas.microsoft.com/office/drawing/2014/main" id="{7EC99B1E-29CC-484E-9663-FE4CF4785C16}"/>
              </a:ext>
            </a:extLst>
          </p:cNvPr>
          <p:cNvSpPr/>
          <p:nvPr/>
        </p:nvSpPr>
        <p:spPr>
          <a:xfrm>
            <a:off x="732412" y="411343"/>
            <a:ext cx="7954388" cy="369332"/>
          </a:xfrm>
          <a:prstGeom prst="rect">
            <a:avLst/>
          </a:prstGeom>
        </p:spPr>
        <p:txBody>
          <a:bodyPr wrap="square">
            <a:spAutoFit/>
          </a:bodyPr>
          <a:lstStyle/>
          <a:p>
            <a:r>
              <a:rPr lang="en-GB" b="1" dirty="0">
                <a:solidFill>
                  <a:srgbClr val="CC0033"/>
                </a:solidFill>
                <a:latin typeface="Arial" charset="0"/>
                <a:ea typeface="Arial" charset="0"/>
                <a:cs typeface="Arial" charset="0"/>
              </a:rPr>
              <a:t>Login to Your Superuser Account</a:t>
            </a:r>
          </a:p>
        </p:txBody>
      </p:sp>
      <p:sp>
        <p:nvSpPr>
          <p:cNvPr id="6" name="Oval 5">
            <a:extLst>
              <a:ext uri="{FF2B5EF4-FFF2-40B4-BE49-F238E27FC236}">
                <a16:creationId xmlns:a16="http://schemas.microsoft.com/office/drawing/2014/main" id="{739F5AC2-3DC5-45E3-96ED-89B9B1507336}"/>
              </a:ext>
            </a:extLst>
          </p:cNvPr>
          <p:cNvSpPr/>
          <p:nvPr/>
        </p:nvSpPr>
        <p:spPr>
          <a:xfrm>
            <a:off x="6020080" y="1588209"/>
            <a:ext cx="279119" cy="279119"/>
          </a:xfrm>
          <a:prstGeom prst="ellipse">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1</a:t>
            </a:r>
          </a:p>
        </p:txBody>
      </p:sp>
      <p:pic>
        <p:nvPicPr>
          <p:cNvPr id="7" name="Picture 6">
            <a:extLst>
              <a:ext uri="{FF2B5EF4-FFF2-40B4-BE49-F238E27FC236}">
                <a16:creationId xmlns:a16="http://schemas.microsoft.com/office/drawing/2014/main" id="{01643BCC-D380-4DDD-A2C5-E545B4F8A8A7}"/>
              </a:ext>
            </a:extLst>
          </p:cNvPr>
          <p:cNvPicPr>
            <a:picLocks noChangeAspect="1"/>
          </p:cNvPicPr>
          <p:nvPr/>
        </p:nvPicPr>
        <p:blipFill>
          <a:blip r:embed="rId2"/>
          <a:stretch>
            <a:fillRect/>
          </a:stretch>
        </p:blipFill>
        <p:spPr>
          <a:xfrm>
            <a:off x="980622" y="1941734"/>
            <a:ext cx="6843252" cy="4299742"/>
          </a:xfrm>
          <a:prstGeom prst="rect">
            <a:avLst/>
          </a:prstGeom>
        </p:spPr>
      </p:pic>
    </p:spTree>
    <p:extLst>
      <p:ext uri="{BB962C8B-B14F-4D97-AF65-F5344CB8AC3E}">
        <p14:creationId xmlns:p14="http://schemas.microsoft.com/office/powerpoint/2010/main" val="304188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43A5EE-7C4C-4653-ACD5-DA4C9ED55025}"/>
              </a:ext>
            </a:extLst>
          </p:cNvPr>
          <p:cNvPicPr>
            <a:picLocks noChangeAspect="1"/>
          </p:cNvPicPr>
          <p:nvPr/>
        </p:nvPicPr>
        <p:blipFill>
          <a:blip r:embed="rId3"/>
          <a:stretch>
            <a:fillRect/>
          </a:stretch>
        </p:blipFill>
        <p:spPr>
          <a:xfrm>
            <a:off x="3895605" y="1154989"/>
            <a:ext cx="5642426" cy="5094486"/>
          </a:xfrm>
          <a:prstGeom prst="rect">
            <a:avLst/>
          </a:prstGeom>
        </p:spPr>
      </p:pic>
      <p:sp>
        <p:nvSpPr>
          <p:cNvPr id="6" name="TextBox 5"/>
          <p:cNvSpPr txBox="1"/>
          <p:nvPr/>
        </p:nvSpPr>
        <p:spPr>
          <a:xfrm>
            <a:off x="645213" y="707687"/>
            <a:ext cx="3375698" cy="707886"/>
          </a:xfrm>
          <a:prstGeom prst="rect">
            <a:avLst/>
          </a:prstGeom>
          <a:noFill/>
        </p:spPr>
        <p:txBody>
          <a:bodyPr wrap="square" rtlCol="0">
            <a:spAutoFit/>
          </a:bodyPr>
          <a:lstStyle/>
          <a:p>
            <a:r>
              <a:rPr lang="en-GB" sz="2000" b="1" dirty="0">
                <a:solidFill>
                  <a:srgbClr val="CC0033"/>
                </a:solidFill>
                <a:latin typeface="Arial" charset="0"/>
                <a:ea typeface="Arial" charset="0"/>
                <a:cs typeface="Arial" charset="0"/>
              </a:rPr>
              <a:t>System Customisation </a:t>
            </a:r>
            <a:br>
              <a:rPr lang="en-GB" sz="2000" b="1" dirty="0">
                <a:solidFill>
                  <a:srgbClr val="CC0033"/>
                </a:solidFill>
                <a:latin typeface="Arial" charset="0"/>
                <a:ea typeface="Arial" charset="0"/>
                <a:cs typeface="Arial" charset="0"/>
              </a:rPr>
            </a:br>
            <a:endParaRPr lang="en-GB" sz="2000" b="1" dirty="0">
              <a:solidFill>
                <a:srgbClr val="CC0033"/>
              </a:solidFill>
              <a:latin typeface="Arial" charset="0"/>
              <a:ea typeface="Arial" charset="0"/>
              <a:cs typeface="Arial" charset="0"/>
            </a:endParaRPr>
          </a:p>
        </p:txBody>
      </p:sp>
      <p:sp>
        <p:nvSpPr>
          <p:cNvPr id="9" name="TextBox 8"/>
          <p:cNvSpPr txBox="1"/>
          <p:nvPr/>
        </p:nvSpPr>
        <p:spPr>
          <a:xfrm>
            <a:off x="645213" y="1283589"/>
            <a:ext cx="2819981" cy="4837286"/>
          </a:xfrm>
          <a:prstGeom prst="rect">
            <a:avLst/>
          </a:prstGeom>
          <a:noFill/>
        </p:spPr>
        <p:txBody>
          <a:bodyPr wrap="square" rtlCol="0">
            <a:spAutoFit/>
          </a:bodyPr>
          <a:lstStyle/>
          <a:p>
            <a:pPr>
              <a:lnSpc>
                <a:spcPts val="1800"/>
              </a:lnSpc>
              <a:spcAft>
                <a:spcPts val="600"/>
              </a:spcAft>
            </a:pPr>
            <a:r>
              <a:rPr lang="en-GB" sz="1100" dirty="0">
                <a:latin typeface="Arial" charset="0"/>
                <a:cs typeface="Arial" charset="0"/>
              </a:rPr>
              <a:t>Homepage of the Superuser Area is </a:t>
            </a:r>
            <a:r>
              <a:rPr lang="en-GB" sz="1100" b="1" dirty="0">
                <a:latin typeface="Arial" charset="0"/>
                <a:cs typeface="Arial" charset="0"/>
              </a:rPr>
              <a:t>System Admin: View Client. </a:t>
            </a:r>
            <a:r>
              <a:rPr lang="en-GB" sz="1100" dirty="0">
                <a:latin typeface="Arial" charset="0"/>
                <a:cs typeface="Arial" charset="0"/>
              </a:rPr>
              <a:t>To return back to the Homepage of the Superuser Area, click </a:t>
            </a:r>
            <a:r>
              <a:rPr lang="en-GB" sz="1100" b="1" dirty="0">
                <a:latin typeface="Arial" charset="0"/>
                <a:cs typeface="Arial" charset="0"/>
              </a:rPr>
              <a:t>System Admin</a:t>
            </a:r>
            <a:r>
              <a:rPr lang="en-GB" sz="1100" dirty="0">
                <a:latin typeface="Arial" charset="0"/>
                <a:cs typeface="Arial" charset="0"/>
              </a:rPr>
              <a:t>. </a:t>
            </a:r>
          </a:p>
          <a:p>
            <a:pPr>
              <a:lnSpc>
                <a:spcPts val="1800"/>
              </a:lnSpc>
              <a:spcAft>
                <a:spcPts val="600"/>
              </a:spcAft>
            </a:pPr>
            <a:r>
              <a:rPr lang="en-GB" sz="1100" dirty="0">
                <a:latin typeface="Arial" panose="020B0604020202020204" pitchFamily="34" charset="0"/>
                <a:cs typeface="Arial" panose="020B0604020202020204" pitchFamily="34" charset="0"/>
              </a:rPr>
              <a:t>Within the homepage you will be able to configure each of your projects using the following left-hand options; </a:t>
            </a:r>
          </a:p>
          <a:p>
            <a:pPr>
              <a:lnSpc>
                <a:spcPts val="1800"/>
              </a:lnSpc>
              <a:spcAft>
                <a:spcPts val="600"/>
              </a:spcAft>
            </a:pPr>
            <a:r>
              <a:rPr lang="en-GB" sz="1100" b="1" dirty="0">
                <a:latin typeface="Arial" panose="020B0604020202020204" pitchFamily="34" charset="0"/>
                <a:cs typeface="Arial" panose="020B0604020202020204" pitchFamily="34" charset="0"/>
              </a:rPr>
              <a:t>Field Configuration</a:t>
            </a:r>
          </a:p>
          <a:p>
            <a:pPr>
              <a:lnSpc>
                <a:spcPts val="1800"/>
              </a:lnSpc>
              <a:spcAft>
                <a:spcPts val="600"/>
              </a:spcAft>
            </a:pPr>
            <a:r>
              <a:rPr lang="en-GB" sz="1100" b="1" dirty="0">
                <a:latin typeface="Arial" panose="020B0604020202020204" pitchFamily="34" charset="0"/>
                <a:cs typeface="Arial" panose="020B0604020202020204" pitchFamily="34" charset="0"/>
              </a:rPr>
              <a:t>Global System Data</a:t>
            </a:r>
          </a:p>
          <a:p>
            <a:pPr>
              <a:lnSpc>
                <a:spcPts val="1800"/>
              </a:lnSpc>
              <a:spcAft>
                <a:spcPts val="600"/>
              </a:spcAft>
            </a:pPr>
            <a:r>
              <a:rPr lang="en-GB" sz="1100" b="1" dirty="0">
                <a:latin typeface="Arial" panose="020B0604020202020204" pitchFamily="34" charset="0"/>
                <a:cs typeface="Arial" panose="020B0604020202020204" pitchFamily="34" charset="0"/>
              </a:rPr>
              <a:t>Project System Data</a:t>
            </a:r>
          </a:p>
          <a:p>
            <a:pPr>
              <a:lnSpc>
                <a:spcPts val="1800"/>
              </a:lnSpc>
              <a:spcAft>
                <a:spcPts val="600"/>
              </a:spcAft>
            </a:pPr>
            <a:r>
              <a:rPr lang="en-GB" sz="1100" b="1" dirty="0">
                <a:latin typeface="Arial" panose="020B0604020202020204" pitchFamily="34" charset="0"/>
                <a:cs typeface="Arial" panose="020B0604020202020204" pitchFamily="34" charset="0"/>
              </a:rPr>
              <a:t>Email Configuration </a:t>
            </a:r>
          </a:p>
          <a:p>
            <a:pPr>
              <a:lnSpc>
                <a:spcPts val="1800"/>
              </a:lnSpc>
              <a:spcAft>
                <a:spcPts val="600"/>
              </a:spcAft>
            </a:pPr>
            <a:r>
              <a:rPr lang="en-GB" sz="1100" b="1" dirty="0">
                <a:latin typeface="Arial" panose="020B0604020202020204" pitchFamily="34" charset="0"/>
                <a:cs typeface="Arial" panose="020B0604020202020204" pitchFamily="34" charset="0"/>
              </a:rPr>
              <a:t>Event Configuration </a:t>
            </a:r>
          </a:p>
          <a:p>
            <a:pPr>
              <a:lnSpc>
                <a:spcPts val="1800"/>
              </a:lnSpc>
              <a:spcAft>
                <a:spcPts val="600"/>
              </a:spcAft>
            </a:pPr>
            <a:r>
              <a:rPr lang="en-GB" sz="1100" b="1" dirty="0">
                <a:latin typeface="Arial" panose="020B0604020202020204" pitchFamily="34" charset="0"/>
                <a:cs typeface="Arial" panose="020B0604020202020204" pitchFamily="34" charset="0"/>
              </a:rPr>
              <a:t>SMS Configuration</a:t>
            </a:r>
          </a:p>
          <a:p>
            <a:pPr>
              <a:lnSpc>
                <a:spcPts val="1800"/>
              </a:lnSpc>
              <a:spcAft>
                <a:spcPts val="600"/>
              </a:spcAft>
            </a:pPr>
            <a:r>
              <a:rPr lang="en-GB" sz="1100" b="1" dirty="0">
                <a:latin typeface="Arial" panose="020B0604020202020204" pitchFamily="34" charset="0"/>
                <a:cs typeface="Arial" panose="020B0604020202020204" pitchFamily="34" charset="0"/>
              </a:rPr>
              <a:t>IP Configuration </a:t>
            </a:r>
          </a:p>
          <a:p>
            <a:pPr>
              <a:lnSpc>
                <a:spcPts val="1800"/>
              </a:lnSpc>
              <a:spcAft>
                <a:spcPts val="600"/>
              </a:spcAft>
            </a:pPr>
            <a:r>
              <a:rPr lang="en-GB" sz="1100" b="1" dirty="0">
                <a:latin typeface="Arial" panose="020B0604020202020204" pitchFamily="34" charset="0"/>
                <a:cs typeface="Arial" panose="020B0604020202020204" pitchFamily="34" charset="0"/>
              </a:rPr>
              <a:t>Manage API Credentials </a:t>
            </a:r>
            <a:endParaRPr lang="en-GB" sz="1100" dirty="0">
              <a:latin typeface="Arial" panose="020B0604020202020204" pitchFamily="34" charset="0"/>
              <a:cs typeface="Arial" panose="020B0604020202020204" pitchFamily="34" charset="0"/>
            </a:endParaRPr>
          </a:p>
          <a:p>
            <a:pPr>
              <a:lnSpc>
                <a:spcPts val="1800"/>
              </a:lnSpc>
              <a:spcAft>
                <a:spcPts val="600"/>
              </a:spcAft>
            </a:pPr>
            <a:endParaRPr lang="en-GB" sz="1100" dirty="0">
              <a:latin typeface="Arial" panose="020B0604020202020204" pitchFamily="34" charset="0"/>
              <a:cs typeface="Arial" panose="020B0604020202020204" pitchFamily="34" charset="0"/>
            </a:endParaRPr>
          </a:p>
          <a:p>
            <a:pPr>
              <a:lnSpc>
                <a:spcPts val="1800"/>
              </a:lnSpc>
              <a:spcAft>
                <a:spcPts val="600"/>
              </a:spcAft>
            </a:pPr>
            <a:endParaRPr lang="en-GB" sz="1100"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FE132DB1-3A8A-4783-B559-E9924A921327}"/>
              </a:ext>
            </a:extLst>
          </p:cNvPr>
          <p:cNvSpPr/>
          <p:nvPr/>
        </p:nvSpPr>
        <p:spPr>
          <a:xfrm>
            <a:off x="3604753" y="3289440"/>
            <a:ext cx="279119" cy="279119"/>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1</a:t>
            </a:r>
          </a:p>
        </p:txBody>
      </p:sp>
    </p:spTree>
    <p:extLst>
      <p:ext uri="{BB962C8B-B14F-4D97-AF65-F5344CB8AC3E}">
        <p14:creationId xmlns:p14="http://schemas.microsoft.com/office/powerpoint/2010/main" val="137140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E6F0EC-EEBA-4383-B387-12C451E243B0}"/>
              </a:ext>
            </a:extLst>
          </p:cNvPr>
          <p:cNvPicPr>
            <a:picLocks noChangeAspect="1"/>
          </p:cNvPicPr>
          <p:nvPr/>
        </p:nvPicPr>
        <p:blipFill>
          <a:blip r:embed="rId3"/>
          <a:stretch>
            <a:fillRect/>
          </a:stretch>
        </p:blipFill>
        <p:spPr>
          <a:xfrm>
            <a:off x="4174147" y="277132"/>
            <a:ext cx="6617020" cy="7775132"/>
          </a:xfrm>
          <a:prstGeom prst="rect">
            <a:avLst/>
          </a:prstGeom>
        </p:spPr>
      </p:pic>
      <p:sp>
        <p:nvSpPr>
          <p:cNvPr id="6" name="TextBox 5"/>
          <p:cNvSpPr txBox="1"/>
          <p:nvPr/>
        </p:nvSpPr>
        <p:spPr>
          <a:xfrm>
            <a:off x="645213" y="707687"/>
            <a:ext cx="3375698" cy="1015663"/>
          </a:xfrm>
          <a:prstGeom prst="rect">
            <a:avLst/>
          </a:prstGeom>
          <a:noFill/>
        </p:spPr>
        <p:txBody>
          <a:bodyPr wrap="square" rtlCol="0">
            <a:spAutoFit/>
          </a:bodyPr>
          <a:lstStyle/>
          <a:p>
            <a:r>
              <a:rPr lang="en-GB" sz="2000" b="1" dirty="0">
                <a:solidFill>
                  <a:srgbClr val="CC0033"/>
                </a:solidFill>
                <a:latin typeface="Arial" charset="0"/>
                <a:ea typeface="Arial" charset="0"/>
                <a:cs typeface="Arial" charset="0"/>
              </a:rPr>
              <a:t>Customise your </a:t>
            </a:r>
          </a:p>
          <a:p>
            <a:r>
              <a:rPr lang="en-GB" sz="2000" b="1" dirty="0">
                <a:solidFill>
                  <a:srgbClr val="CC0033"/>
                </a:solidFill>
                <a:latin typeface="Arial" charset="0"/>
                <a:ea typeface="Arial" charset="0"/>
                <a:cs typeface="Arial" charset="0"/>
              </a:rPr>
              <a:t>Tractivity System </a:t>
            </a:r>
            <a:br>
              <a:rPr lang="en-GB" sz="2000" b="1" dirty="0">
                <a:solidFill>
                  <a:srgbClr val="CC0033"/>
                </a:solidFill>
                <a:latin typeface="Arial" charset="0"/>
                <a:ea typeface="Arial" charset="0"/>
                <a:cs typeface="Arial" charset="0"/>
              </a:rPr>
            </a:br>
            <a:endParaRPr lang="en-GB" sz="2000" b="1" dirty="0">
              <a:solidFill>
                <a:srgbClr val="CC0033"/>
              </a:solidFill>
              <a:latin typeface="Arial" charset="0"/>
              <a:ea typeface="Arial" charset="0"/>
              <a:cs typeface="Arial" charset="0"/>
            </a:endParaRPr>
          </a:p>
        </p:txBody>
      </p:sp>
      <p:sp>
        <p:nvSpPr>
          <p:cNvPr id="9" name="TextBox 8"/>
          <p:cNvSpPr txBox="1"/>
          <p:nvPr/>
        </p:nvSpPr>
        <p:spPr>
          <a:xfrm>
            <a:off x="645213" y="1639538"/>
            <a:ext cx="2819981" cy="4606454"/>
          </a:xfrm>
          <a:prstGeom prst="rect">
            <a:avLst/>
          </a:prstGeom>
          <a:noFill/>
        </p:spPr>
        <p:txBody>
          <a:bodyPr wrap="square" rtlCol="0">
            <a:spAutoFit/>
          </a:bodyPr>
          <a:lstStyle/>
          <a:p>
            <a:pPr>
              <a:lnSpc>
                <a:spcPts val="1800"/>
              </a:lnSpc>
              <a:spcAft>
                <a:spcPts val="600"/>
              </a:spcAft>
            </a:pPr>
            <a:r>
              <a:rPr lang="en-GB" sz="1100" dirty="0">
                <a:latin typeface="Arial" panose="020B0604020202020204" pitchFamily="34" charset="0"/>
                <a:cs typeface="Arial" panose="020B0604020202020204" pitchFamily="34" charset="0"/>
              </a:rPr>
              <a:t>The following three areas, allow you to change your system, at anytime. This include, the information you select to record, any associated drop-down list’s and  if it requires to be mandatory . </a:t>
            </a:r>
            <a:endParaRPr lang="en-GB" sz="1100" b="1" dirty="0">
              <a:latin typeface="Arial" panose="020B0604020202020204" pitchFamily="34" charset="0"/>
              <a:cs typeface="Arial" panose="020B0604020202020204" pitchFamily="34" charset="0"/>
            </a:endParaRPr>
          </a:p>
          <a:p>
            <a:pPr>
              <a:lnSpc>
                <a:spcPts val="1800"/>
              </a:lnSpc>
              <a:spcAft>
                <a:spcPts val="600"/>
              </a:spcAft>
            </a:pPr>
            <a:r>
              <a:rPr lang="en-GB" sz="1100" b="1" dirty="0">
                <a:latin typeface="Arial" panose="020B0604020202020204" pitchFamily="34" charset="0"/>
                <a:cs typeface="Arial" panose="020B0604020202020204" pitchFamily="34" charset="0"/>
              </a:rPr>
              <a:t>Field Configuration. </a:t>
            </a:r>
            <a:r>
              <a:rPr lang="en-GB" sz="1100" dirty="0">
                <a:latin typeface="Arial" panose="020B0604020202020204" pitchFamily="34" charset="0"/>
                <a:cs typeface="Arial" panose="020B0604020202020204" pitchFamily="34" charset="0"/>
              </a:rPr>
              <a:t>Select on a project by project basis, what information you wish to record and if it requires to be mandatory </a:t>
            </a:r>
          </a:p>
          <a:p>
            <a:pPr>
              <a:lnSpc>
                <a:spcPts val="1800"/>
              </a:lnSpc>
              <a:spcAft>
                <a:spcPts val="600"/>
              </a:spcAft>
            </a:pPr>
            <a:r>
              <a:rPr lang="en-GB" sz="1100" b="1" dirty="0">
                <a:latin typeface="Arial" panose="020B0604020202020204" pitchFamily="34" charset="0"/>
                <a:cs typeface="Arial" panose="020B0604020202020204" pitchFamily="34" charset="0"/>
              </a:rPr>
              <a:t>Global System Data, </a:t>
            </a:r>
            <a:r>
              <a:rPr lang="en-GB" sz="1100" dirty="0">
                <a:latin typeface="Arial" panose="020B0604020202020204" pitchFamily="34" charset="0"/>
                <a:cs typeface="Arial" panose="020B0604020202020204" pitchFamily="34" charset="0"/>
              </a:rPr>
              <a:t>drop-down lists displayed here are fixed across </a:t>
            </a:r>
            <a:r>
              <a:rPr lang="en-GB" sz="1100" b="1" dirty="0">
                <a:latin typeface="Arial" panose="020B0604020202020204" pitchFamily="34" charset="0"/>
                <a:cs typeface="Arial" panose="020B0604020202020204" pitchFamily="34" charset="0"/>
              </a:rPr>
              <a:t>ALL</a:t>
            </a:r>
            <a:r>
              <a:rPr lang="en-GB" sz="1100" dirty="0">
                <a:latin typeface="Arial" panose="020B0604020202020204" pitchFamily="34" charset="0"/>
                <a:cs typeface="Arial" panose="020B0604020202020204" pitchFamily="34" charset="0"/>
              </a:rPr>
              <a:t> projects. Meaning the drop-down list will remain the same in Project A, B and C.</a:t>
            </a:r>
            <a:r>
              <a:rPr lang="en-GB" sz="1100" b="1" dirty="0">
                <a:latin typeface="Arial" panose="020B0604020202020204" pitchFamily="34" charset="0"/>
                <a:cs typeface="Arial" panose="020B0604020202020204" pitchFamily="34" charset="0"/>
              </a:rPr>
              <a:t> </a:t>
            </a:r>
          </a:p>
          <a:p>
            <a:pPr>
              <a:lnSpc>
                <a:spcPts val="1800"/>
              </a:lnSpc>
              <a:spcAft>
                <a:spcPts val="600"/>
              </a:spcAft>
            </a:pPr>
            <a:r>
              <a:rPr lang="en-GB" sz="1100" b="1" dirty="0">
                <a:latin typeface="Arial" panose="020B0604020202020204" pitchFamily="34" charset="0"/>
                <a:cs typeface="Arial" panose="020B0604020202020204" pitchFamily="34" charset="0"/>
              </a:rPr>
              <a:t>Project System Data, </a:t>
            </a:r>
            <a:r>
              <a:rPr lang="en-GB" sz="1100" dirty="0">
                <a:latin typeface="Arial" panose="020B0604020202020204" pitchFamily="34" charset="0"/>
                <a:cs typeface="Arial" panose="020B0604020202020204" pitchFamily="34" charset="0"/>
              </a:rPr>
              <a:t>drop-down lists displayed in here, are changeable per project. </a:t>
            </a:r>
          </a:p>
          <a:p>
            <a:pPr>
              <a:lnSpc>
                <a:spcPts val="1800"/>
              </a:lnSpc>
              <a:spcAft>
                <a:spcPts val="600"/>
              </a:spcAft>
            </a:pPr>
            <a:endParaRPr lang="en-GB" sz="1100" dirty="0">
              <a:latin typeface="Arial" panose="020B0604020202020204" pitchFamily="34" charset="0"/>
              <a:cs typeface="Arial" panose="020B0604020202020204" pitchFamily="34" charset="0"/>
            </a:endParaRPr>
          </a:p>
          <a:p>
            <a:pPr>
              <a:lnSpc>
                <a:spcPts val="1800"/>
              </a:lnSpc>
              <a:spcAft>
                <a:spcPts val="600"/>
              </a:spcAft>
            </a:pPr>
            <a:endParaRPr lang="en-GB" sz="1100"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FE132DB1-3A8A-4783-B559-E9924A921327}"/>
              </a:ext>
            </a:extLst>
          </p:cNvPr>
          <p:cNvSpPr/>
          <p:nvPr/>
        </p:nvSpPr>
        <p:spPr>
          <a:xfrm>
            <a:off x="3941312" y="3803205"/>
            <a:ext cx="279119" cy="279119"/>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1</a:t>
            </a:r>
          </a:p>
        </p:txBody>
      </p:sp>
    </p:spTree>
    <p:extLst>
      <p:ext uri="{BB962C8B-B14F-4D97-AF65-F5344CB8AC3E}">
        <p14:creationId xmlns:p14="http://schemas.microsoft.com/office/powerpoint/2010/main" val="330015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24906" y="687234"/>
            <a:ext cx="7272336" cy="400110"/>
          </a:xfrm>
          <a:prstGeom prst="rect">
            <a:avLst/>
          </a:prstGeom>
          <a:noFill/>
        </p:spPr>
        <p:txBody>
          <a:bodyPr wrap="square" rtlCol="0">
            <a:spAutoFit/>
          </a:bodyPr>
          <a:lstStyle/>
          <a:p>
            <a:r>
              <a:rPr lang="en-GB" sz="2000" b="1" dirty="0">
                <a:solidFill>
                  <a:srgbClr val="CC0033"/>
                </a:solidFill>
                <a:latin typeface="Arial" charset="0"/>
                <a:ea typeface="Arial" charset="0"/>
                <a:cs typeface="Arial" charset="0"/>
              </a:rPr>
              <a:t>Field Configuration</a:t>
            </a:r>
          </a:p>
        </p:txBody>
      </p:sp>
      <p:sp>
        <p:nvSpPr>
          <p:cNvPr id="8" name="TextBox 7">
            <a:extLst>
              <a:ext uri="{FF2B5EF4-FFF2-40B4-BE49-F238E27FC236}">
                <a16:creationId xmlns:a16="http://schemas.microsoft.com/office/drawing/2014/main" id="{626E7AB6-F85C-47DE-84DC-765C6EA0CB6D}"/>
              </a:ext>
            </a:extLst>
          </p:cNvPr>
          <p:cNvSpPr txBox="1"/>
          <p:nvPr/>
        </p:nvSpPr>
        <p:spPr>
          <a:xfrm>
            <a:off x="424906" y="1238037"/>
            <a:ext cx="2741487" cy="3739485"/>
          </a:xfrm>
          <a:prstGeom prst="rect">
            <a:avLst/>
          </a:prstGeom>
          <a:noFill/>
        </p:spPr>
        <p:txBody>
          <a:bodyPr wrap="square" rtlCol="0">
            <a:spAutoFit/>
          </a:bodyPr>
          <a:lstStyle/>
          <a:p>
            <a:pPr>
              <a:lnSpc>
                <a:spcPts val="1800"/>
              </a:lnSpc>
              <a:spcAft>
                <a:spcPts val="600"/>
              </a:spcAft>
            </a:pPr>
            <a:r>
              <a:rPr lang="en-GB" sz="1100" dirty="0">
                <a:latin typeface="Arial" panose="020B0604020202020204" pitchFamily="34" charset="0"/>
                <a:cs typeface="Arial" panose="020B0604020202020204" pitchFamily="34" charset="0"/>
              </a:rPr>
              <a:t>Allows you to select what information you record inside each ADD Screen inside your </a:t>
            </a:r>
            <a:r>
              <a:rPr lang="en-GB" sz="1100" dirty="0" err="1">
                <a:latin typeface="Arial" panose="020B0604020202020204" pitchFamily="34" charset="0"/>
                <a:cs typeface="Arial" panose="020B0604020202020204" pitchFamily="34" charset="0"/>
              </a:rPr>
              <a:t>Tractivity</a:t>
            </a:r>
            <a:r>
              <a:rPr lang="en-GB" sz="1100" dirty="0">
                <a:latin typeface="Arial" panose="020B0604020202020204" pitchFamily="34" charset="0"/>
                <a:cs typeface="Arial" panose="020B0604020202020204" pitchFamily="34" charset="0"/>
              </a:rPr>
              <a:t> System. </a:t>
            </a:r>
          </a:p>
          <a:p>
            <a:pPr>
              <a:lnSpc>
                <a:spcPts val="1800"/>
              </a:lnSpc>
              <a:spcAft>
                <a:spcPts val="600"/>
              </a:spcAft>
            </a:pPr>
            <a:r>
              <a:rPr lang="en-GB" sz="1100" dirty="0">
                <a:latin typeface="Arial" panose="020B0604020202020204" pitchFamily="34" charset="0"/>
                <a:cs typeface="Arial" panose="020B0604020202020204" pitchFamily="34" charset="0"/>
              </a:rPr>
              <a:t>Click, </a:t>
            </a:r>
            <a:r>
              <a:rPr lang="en-GB" sz="1100" b="1" dirty="0">
                <a:latin typeface="Arial" panose="020B0604020202020204" pitchFamily="34" charset="0"/>
                <a:cs typeface="Arial" panose="020B0604020202020204" pitchFamily="34" charset="0"/>
              </a:rPr>
              <a:t>Field Configuration </a:t>
            </a:r>
            <a:r>
              <a:rPr lang="en-GB" sz="1100" dirty="0">
                <a:latin typeface="Arial" panose="020B0604020202020204" pitchFamily="34" charset="0"/>
                <a:cs typeface="Arial" panose="020B0604020202020204" pitchFamily="34" charset="0"/>
              </a:rPr>
              <a:t>from the left-hand to review what information you record, on a project by project basis.</a:t>
            </a:r>
          </a:p>
          <a:p>
            <a:pPr>
              <a:lnSpc>
                <a:spcPts val="1800"/>
              </a:lnSpc>
              <a:spcAft>
                <a:spcPts val="600"/>
              </a:spcAft>
            </a:pPr>
            <a:r>
              <a:rPr lang="en-GB" sz="1100" dirty="0">
                <a:latin typeface="Arial" panose="020B0604020202020204" pitchFamily="34" charset="0"/>
                <a:cs typeface="Arial" panose="020B0604020202020204" pitchFamily="34" charset="0"/>
              </a:rPr>
              <a:t>Any information you change, will be instantly available inside Tractivity.</a:t>
            </a:r>
          </a:p>
          <a:p>
            <a:pPr>
              <a:lnSpc>
                <a:spcPts val="1800"/>
              </a:lnSpc>
              <a:spcAft>
                <a:spcPts val="600"/>
              </a:spcAft>
            </a:pPr>
            <a:r>
              <a:rPr lang="en-GB" sz="1100" b="1" i="1" dirty="0">
                <a:solidFill>
                  <a:srgbClr val="CC0033"/>
                </a:solidFill>
                <a:latin typeface="Arial" panose="020B0604020202020204" pitchFamily="34" charset="0"/>
                <a:cs typeface="Arial" panose="020B0604020202020204" pitchFamily="34" charset="0"/>
              </a:rPr>
              <a:t>Have flexibility of amending a project at anytime. </a:t>
            </a:r>
            <a:endParaRPr lang="en-GB" sz="1100" dirty="0">
              <a:latin typeface="Arial" panose="020B0604020202020204" pitchFamily="34" charset="0"/>
              <a:cs typeface="Arial" panose="020B0604020202020204" pitchFamily="34" charset="0"/>
            </a:endParaRPr>
          </a:p>
          <a:p>
            <a:pPr indent="-228600">
              <a:lnSpc>
                <a:spcPts val="1800"/>
              </a:lnSpc>
              <a:spcAft>
                <a:spcPts val="600"/>
              </a:spcAft>
              <a:buAutoNum type="arabicPeriod"/>
            </a:pPr>
            <a:r>
              <a:rPr lang="en-GB" sz="1100" dirty="0">
                <a:latin typeface="Arial" panose="020B0604020202020204" pitchFamily="34" charset="0"/>
                <a:cs typeface="Arial" panose="020B0604020202020204" pitchFamily="34" charset="0"/>
              </a:rPr>
              <a:t>Select the project</a:t>
            </a:r>
            <a:r>
              <a:rPr lang="en-GB" sz="1200" dirty="0">
                <a:latin typeface="Arial" panose="020B0604020202020204" pitchFamily="34" charset="0"/>
                <a:cs typeface="Arial" panose="020B0604020202020204" pitchFamily="34" charset="0"/>
              </a:rPr>
              <a:t>. </a:t>
            </a:r>
          </a:p>
          <a:p>
            <a:pPr indent="-228600">
              <a:lnSpc>
                <a:spcPts val="1800"/>
              </a:lnSpc>
              <a:spcAft>
                <a:spcPts val="600"/>
              </a:spcAft>
              <a:buAutoNum type="arabicPeriod"/>
            </a:pPr>
            <a:r>
              <a:rPr lang="en-GB" sz="1100" dirty="0">
                <a:latin typeface="Arial" panose="020B0604020202020204" pitchFamily="34" charset="0"/>
                <a:cs typeface="Arial" panose="020B0604020202020204" pitchFamily="34" charset="0"/>
              </a:rPr>
              <a:t>View each Add Screen inside Tractivity. Click + icon to view </a:t>
            </a:r>
          </a:p>
          <a:p>
            <a:endParaRPr lang="en-GB" sz="1200" dirty="0">
              <a:latin typeface="Arial" charset="0"/>
              <a:ea typeface="Arial" charset="0"/>
              <a:cs typeface="Arial" charset="0"/>
            </a:endParaRPr>
          </a:p>
        </p:txBody>
      </p:sp>
      <p:pic>
        <p:nvPicPr>
          <p:cNvPr id="2" name="Picture 1">
            <a:extLst>
              <a:ext uri="{FF2B5EF4-FFF2-40B4-BE49-F238E27FC236}">
                <a16:creationId xmlns:a16="http://schemas.microsoft.com/office/drawing/2014/main" id="{19695F3B-0703-4D88-B679-AC98B9444410}"/>
              </a:ext>
            </a:extLst>
          </p:cNvPr>
          <p:cNvPicPr>
            <a:picLocks noChangeAspect="1"/>
          </p:cNvPicPr>
          <p:nvPr/>
        </p:nvPicPr>
        <p:blipFill>
          <a:blip r:embed="rId3"/>
          <a:stretch>
            <a:fillRect/>
          </a:stretch>
        </p:blipFill>
        <p:spPr>
          <a:xfrm>
            <a:off x="3788229" y="1238037"/>
            <a:ext cx="5236146" cy="4405614"/>
          </a:xfrm>
          <a:prstGeom prst="rect">
            <a:avLst/>
          </a:prstGeom>
        </p:spPr>
      </p:pic>
      <p:sp>
        <p:nvSpPr>
          <p:cNvPr id="7" name="Oval 6">
            <a:extLst>
              <a:ext uri="{FF2B5EF4-FFF2-40B4-BE49-F238E27FC236}">
                <a16:creationId xmlns:a16="http://schemas.microsoft.com/office/drawing/2014/main" id="{6D788B92-EFF0-44A9-9ECB-166C987D5DB9}"/>
              </a:ext>
            </a:extLst>
          </p:cNvPr>
          <p:cNvSpPr/>
          <p:nvPr/>
        </p:nvSpPr>
        <p:spPr>
          <a:xfrm>
            <a:off x="4432440" y="1605469"/>
            <a:ext cx="279119" cy="279119"/>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1</a:t>
            </a:r>
          </a:p>
        </p:txBody>
      </p:sp>
      <p:sp>
        <p:nvSpPr>
          <p:cNvPr id="9" name="Oval 8">
            <a:extLst>
              <a:ext uri="{FF2B5EF4-FFF2-40B4-BE49-F238E27FC236}">
                <a16:creationId xmlns:a16="http://schemas.microsoft.com/office/drawing/2014/main" id="{A04897D2-2B5A-4F6E-9022-6851477E6797}"/>
              </a:ext>
            </a:extLst>
          </p:cNvPr>
          <p:cNvSpPr/>
          <p:nvPr/>
        </p:nvSpPr>
        <p:spPr>
          <a:xfrm>
            <a:off x="8719094" y="2101636"/>
            <a:ext cx="279119" cy="279119"/>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2</a:t>
            </a:r>
          </a:p>
        </p:txBody>
      </p:sp>
    </p:spTree>
    <p:extLst>
      <p:ext uri="{BB962C8B-B14F-4D97-AF65-F5344CB8AC3E}">
        <p14:creationId xmlns:p14="http://schemas.microsoft.com/office/powerpoint/2010/main" val="141708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C2883F-0C38-46E9-B116-B27579188E40}"/>
              </a:ext>
            </a:extLst>
          </p:cNvPr>
          <p:cNvPicPr>
            <a:picLocks noChangeAspect="1"/>
          </p:cNvPicPr>
          <p:nvPr/>
        </p:nvPicPr>
        <p:blipFill>
          <a:blip r:embed="rId3"/>
          <a:stretch>
            <a:fillRect/>
          </a:stretch>
        </p:blipFill>
        <p:spPr>
          <a:xfrm>
            <a:off x="1465797" y="2795451"/>
            <a:ext cx="6212406" cy="3566160"/>
          </a:xfrm>
          <a:prstGeom prst="rect">
            <a:avLst/>
          </a:prstGeom>
        </p:spPr>
      </p:pic>
      <p:sp>
        <p:nvSpPr>
          <p:cNvPr id="10" name="TextBox 9"/>
          <p:cNvSpPr txBox="1"/>
          <p:nvPr/>
        </p:nvSpPr>
        <p:spPr>
          <a:xfrm>
            <a:off x="492919" y="740581"/>
            <a:ext cx="7272336" cy="400110"/>
          </a:xfrm>
          <a:prstGeom prst="rect">
            <a:avLst/>
          </a:prstGeom>
          <a:noFill/>
        </p:spPr>
        <p:txBody>
          <a:bodyPr wrap="square" rtlCol="0">
            <a:spAutoFit/>
          </a:bodyPr>
          <a:lstStyle/>
          <a:p>
            <a:r>
              <a:rPr lang="en-GB" sz="2000" b="1" dirty="0">
                <a:solidFill>
                  <a:srgbClr val="CC0033"/>
                </a:solidFill>
                <a:latin typeface="Arial" charset="0"/>
                <a:ea typeface="Arial" charset="0"/>
                <a:cs typeface="Arial" charset="0"/>
              </a:rPr>
              <a:t>Field Configuration</a:t>
            </a:r>
          </a:p>
        </p:txBody>
      </p:sp>
      <p:sp>
        <p:nvSpPr>
          <p:cNvPr id="8" name="TextBox 7">
            <a:extLst>
              <a:ext uri="{FF2B5EF4-FFF2-40B4-BE49-F238E27FC236}">
                <a16:creationId xmlns:a16="http://schemas.microsoft.com/office/drawing/2014/main" id="{626E7AB6-F85C-47DE-84DC-765C6EA0CB6D}"/>
              </a:ext>
            </a:extLst>
          </p:cNvPr>
          <p:cNvSpPr txBox="1"/>
          <p:nvPr/>
        </p:nvSpPr>
        <p:spPr>
          <a:xfrm>
            <a:off x="492919" y="1322840"/>
            <a:ext cx="7989230" cy="2308324"/>
          </a:xfrm>
          <a:prstGeom prst="rect">
            <a:avLst/>
          </a:prstGeom>
          <a:noFill/>
        </p:spPr>
        <p:txBody>
          <a:bodyPr wrap="square" rtlCol="0">
            <a:spAutoFit/>
          </a:bodyPr>
          <a:lstStyle/>
          <a:p>
            <a:pPr>
              <a:lnSpc>
                <a:spcPts val="1800"/>
              </a:lnSpc>
              <a:spcAft>
                <a:spcPts val="600"/>
              </a:spcAft>
            </a:pPr>
            <a:r>
              <a:rPr lang="en-GB" sz="1100" dirty="0">
                <a:latin typeface="Arial" panose="020B0604020202020204" pitchFamily="34" charset="0"/>
                <a:cs typeface="Arial" panose="020B0604020202020204" pitchFamily="34" charset="0"/>
              </a:rPr>
              <a:t>Expand a section, to view what information you can record. </a:t>
            </a:r>
          </a:p>
          <a:p>
            <a:pPr marL="228600" indent="-228600">
              <a:lnSpc>
                <a:spcPts val="1800"/>
              </a:lnSpc>
              <a:spcAft>
                <a:spcPts val="600"/>
              </a:spcAft>
              <a:buFont typeface="+mj-lt"/>
              <a:buAutoNum type="arabicPeriod"/>
            </a:pPr>
            <a:r>
              <a:rPr lang="en-GB" sz="1100" b="1" dirty="0">
                <a:latin typeface="Arial" panose="020B0604020202020204" pitchFamily="34" charset="0"/>
                <a:cs typeface="Arial" panose="020B0604020202020204" pitchFamily="34" charset="0"/>
              </a:rPr>
              <a:t>Visible</a:t>
            </a:r>
            <a:r>
              <a:rPr lang="en-GB" sz="1100" dirty="0">
                <a:latin typeface="Arial" panose="020B0604020202020204" pitchFamily="34" charset="0"/>
                <a:cs typeface="Arial" panose="020B0604020202020204" pitchFamily="34" charset="0"/>
              </a:rPr>
              <a:t>, ability to hide/un-hide information.</a:t>
            </a:r>
          </a:p>
          <a:p>
            <a:pPr marL="228600" indent="-228600">
              <a:lnSpc>
                <a:spcPts val="1800"/>
              </a:lnSpc>
              <a:spcAft>
                <a:spcPts val="600"/>
              </a:spcAft>
              <a:buFont typeface="+mj-lt"/>
              <a:buAutoNum type="arabicPeriod"/>
            </a:pPr>
            <a:r>
              <a:rPr lang="en-GB" sz="1100" b="1" dirty="0">
                <a:latin typeface="Arial" panose="020B0604020202020204" pitchFamily="34" charset="0"/>
                <a:cs typeface="Arial" panose="020B0604020202020204" pitchFamily="34" charset="0"/>
              </a:rPr>
              <a:t>Mandatory, </a:t>
            </a:r>
            <a:r>
              <a:rPr lang="en-GB" sz="1100" dirty="0">
                <a:latin typeface="Arial" panose="020B0604020202020204" pitchFamily="34" charset="0"/>
                <a:cs typeface="Arial" panose="020B0604020202020204" pitchFamily="34" charset="0"/>
              </a:rPr>
              <a:t>make information compulsory. Useful should you wish to make sure users enter key information.</a:t>
            </a:r>
          </a:p>
          <a:p>
            <a:pPr>
              <a:lnSpc>
                <a:spcPts val="1800"/>
              </a:lnSpc>
              <a:spcAft>
                <a:spcPts val="600"/>
              </a:spcAft>
            </a:pPr>
            <a:endParaRPr lang="en-GB" sz="1100" dirty="0">
              <a:latin typeface="Arial" panose="020B0604020202020204" pitchFamily="34" charset="0"/>
              <a:cs typeface="Arial" panose="020B0604020202020204" pitchFamily="34" charset="0"/>
            </a:endParaRPr>
          </a:p>
          <a:p>
            <a:pPr>
              <a:lnSpc>
                <a:spcPts val="1800"/>
              </a:lnSpc>
              <a:spcAft>
                <a:spcPts val="600"/>
              </a:spcAft>
            </a:pPr>
            <a:endParaRPr lang="en-GB" sz="1100" dirty="0">
              <a:latin typeface="Arial" panose="020B0604020202020204" pitchFamily="34" charset="0"/>
              <a:cs typeface="Arial" panose="020B0604020202020204" pitchFamily="34" charset="0"/>
            </a:endParaRPr>
          </a:p>
          <a:p>
            <a:pPr>
              <a:lnSpc>
                <a:spcPts val="1800"/>
              </a:lnSpc>
              <a:spcAft>
                <a:spcPts val="600"/>
              </a:spcAft>
            </a:pPr>
            <a:r>
              <a:rPr lang="en-GB" sz="1100" dirty="0">
                <a:latin typeface="Arial" panose="020B0604020202020204" pitchFamily="34" charset="0"/>
                <a:cs typeface="Arial" panose="020B0604020202020204" pitchFamily="34" charset="0"/>
              </a:rPr>
              <a:t> </a:t>
            </a:r>
          </a:p>
          <a:p>
            <a:endParaRPr lang="en-GB" sz="1200" dirty="0">
              <a:latin typeface="Arial" charset="0"/>
              <a:ea typeface="Arial" charset="0"/>
              <a:cs typeface="Arial" charset="0"/>
            </a:endParaRPr>
          </a:p>
          <a:p>
            <a:endParaRPr lang="en-GB" sz="1200" dirty="0">
              <a:latin typeface="Arial" charset="0"/>
              <a:ea typeface="Arial" charset="0"/>
              <a:cs typeface="Arial" charset="0"/>
            </a:endParaRPr>
          </a:p>
        </p:txBody>
      </p:sp>
      <p:sp>
        <p:nvSpPr>
          <p:cNvPr id="13" name="Oval 12">
            <a:extLst>
              <a:ext uri="{FF2B5EF4-FFF2-40B4-BE49-F238E27FC236}">
                <a16:creationId xmlns:a16="http://schemas.microsoft.com/office/drawing/2014/main" id="{B7D24C03-CE63-413F-AF4B-A925022B0614}"/>
              </a:ext>
            </a:extLst>
          </p:cNvPr>
          <p:cNvSpPr/>
          <p:nvPr/>
        </p:nvSpPr>
        <p:spPr>
          <a:xfrm>
            <a:off x="5957683" y="3523507"/>
            <a:ext cx="279119" cy="279119"/>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1</a:t>
            </a:r>
          </a:p>
        </p:txBody>
      </p:sp>
      <p:sp>
        <p:nvSpPr>
          <p:cNvPr id="15" name="Oval 14">
            <a:extLst>
              <a:ext uri="{FF2B5EF4-FFF2-40B4-BE49-F238E27FC236}">
                <a16:creationId xmlns:a16="http://schemas.microsoft.com/office/drawing/2014/main" id="{B709BFB5-48AC-45F4-AE2E-CB4F6019884B}"/>
              </a:ext>
            </a:extLst>
          </p:cNvPr>
          <p:cNvSpPr/>
          <p:nvPr/>
        </p:nvSpPr>
        <p:spPr>
          <a:xfrm>
            <a:off x="6678383" y="3523506"/>
            <a:ext cx="279119" cy="279119"/>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2</a:t>
            </a:r>
          </a:p>
        </p:txBody>
      </p:sp>
    </p:spTree>
    <p:extLst>
      <p:ext uri="{BB962C8B-B14F-4D97-AF65-F5344CB8AC3E}">
        <p14:creationId xmlns:p14="http://schemas.microsoft.com/office/powerpoint/2010/main" val="206109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7121" y="621220"/>
            <a:ext cx="7272336" cy="707886"/>
          </a:xfrm>
          <a:prstGeom prst="rect">
            <a:avLst/>
          </a:prstGeom>
          <a:noFill/>
        </p:spPr>
        <p:txBody>
          <a:bodyPr wrap="square" rtlCol="0">
            <a:spAutoFit/>
          </a:bodyPr>
          <a:lstStyle/>
          <a:p>
            <a:r>
              <a:rPr lang="en-GB" sz="2000" b="1" dirty="0">
                <a:solidFill>
                  <a:srgbClr val="CC0033"/>
                </a:solidFill>
                <a:latin typeface="Arial" charset="0"/>
                <a:ea typeface="Arial" charset="0"/>
                <a:cs typeface="Arial" charset="0"/>
              </a:rPr>
              <a:t>Changing Drop-down </a:t>
            </a:r>
          </a:p>
          <a:p>
            <a:r>
              <a:rPr lang="en-GB" sz="2000" b="1" dirty="0">
                <a:solidFill>
                  <a:srgbClr val="CC0033"/>
                </a:solidFill>
                <a:latin typeface="Arial" charset="0"/>
                <a:ea typeface="Arial" charset="0"/>
                <a:cs typeface="Arial" charset="0"/>
              </a:rPr>
              <a:t>List’s</a:t>
            </a:r>
          </a:p>
        </p:txBody>
      </p:sp>
      <p:sp>
        <p:nvSpPr>
          <p:cNvPr id="8" name="TextBox 7">
            <a:extLst>
              <a:ext uri="{FF2B5EF4-FFF2-40B4-BE49-F238E27FC236}">
                <a16:creationId xmlns:a16="http://schemas.microsoft.com/office/drawing/2014/main" id="{626E7AB6-F85C-47DE-84DC-765C6EA0CB6D}"/>
              </a:ext>
            </a:extLst>
          </p:cNvPr>
          <p:cNvSpPr txBox="1"/>
          <p:nvPr/>
        </p:nvSpPr>
        <p:spPr>
          <a:xfrm>
            <a:off x="387121" y="1399211"/>
            <a:ext cx="2999581" cy="3600986"/>
          </a:xfrm>
          <a:prstGeom prst="rect">
            <a:avLst/>
          </a:prstGeom>
          <a:noFill/>
        </p:spPr>
        <p:txBody>
          <a:bodyPr wrap="square" rtlCol="0">
            <a:spAutoFit/>
          </a:bodyPr>
          <a:lstStyle/>
          <a:p>
            <a:pPr>
              <a:lnSpc>
                <a:spcPts val="1800"/>
              </a:lnSpc>
              <a:spcAft>
                <a:spcPts val="600"/>
              </a:spcAft>
            </a:pPr>
            <a:r>
              <a:rPr lang="en-GB" sz="1100" dirty="0">
                <a:latin typeface="Arial" panose="020B0604020202020204" pitchFamily="34" charset="0"/>
                <a:cs typeface="Arial" panose="020B0604020202020204" pitchFamily="34" charset="0"/>
              </a:rPr>
              <a:t>Now you have selected the information you wish to record, you can review the drop-down options. Drop-down menu options have been divided into two sections on the left-hand menu:</a:t>
            </a:r>
          </a:p>
          <a:p>
            <a:pPr>
              <a:lnSpc>
                <a:spcPts val="1800"/>
              </a:lnSpc>
              <a:spcAft>
                <a:spcPts val="600"/>
              </a:spcAft>
            </a:pPr>
            <a:r>
              <a:rPr lang="en-GB" sz="1100" b="1" dirty="0">
                <a:latin typeface="Arial" panose="020B0604020202020204" pitchFamily="34" charset="0"/>
                <a:cs typeface="Arial" panose="020B0604020202020204" pitchFamily="34" charset="0"/>
              </a:rPr>
              <a:t>Global System Data, </a:t>
            </a:r>
            <a:r>
              <a:rPr lang="en-GB" sz="1100" dirty="0">
                <a:latin typeface="Arial" panose="020B0604020202020204" pitchFamily="34" charset="0"/>
                <a:cs typeface="Arial" panose="020B0604020202020204" pitchFamily="34" charset="0"/>
              </a:rPr>
              <a:t>drop-down lists that appear here, are fixed across all your projects. </a:t>
            </a:r>
          </a:p>
          <a:p>
            <a:pPr>
              <a:lnSpc>
                <a:spcPts val="1800"/>
              </a:lnSpc>
              <a:spcAft>
                <a:spcPts val="600"/>
              </a:spcAft>
            </a:pPr>
            <a:r>
              <a:rPr lang="en-GB" sz="1100" b="1" dirty="0">
                <a:latin typeface="Arial" panose="020B0604020202020204" pitchFamily="34" charset="0"/>
                <a:cs typeface="Arial" panose="020B0604020202020204" pitchFamily="34" charset="0"/>
              </a:rPr>
              <a:t>Project System Data, </a:t>
            </a:r>
            <a:r>
              <a:rPr lang="en-GB" sz="1100" dirty="0">
                <a:latin typeface="Arial" panose="020B0604020202020204" pitchFamily="34" charset="0"/>
                <a:cs typeface="Arial" panose="020B0604020202020204" pitchFamily="34" charset="0"/>
              </a:rPr>
              <a:t>drop-down lists that appear here, can be amended on a project by project basis. </a:t>
            </a:r>
            <a:endParaRPr lang="en-GB" sz="1100" b="1" dirty="0">
              <a:latin typeface="Arial" panose="020B0604020202020204" pitchFamily="34" charset="0"/>
              <a:cs typeface="Arial" panose="020B0604020202020204" pitchFamily="34" charset="0"/>
            </a:endParaRPr>
          </a:p>
          <a:p>
            <a:endParaRPr lang="en-GB" sz="1200" b="1" dirty="0">
              <a:latin typeface="Arial" charset="0"/>
              <a:ea typeface="Arial" charset="0"/>
              <a:cs typeface="Arial" charset="0"/>
            </a:endParaRPr>
          </a:p>
          <a:p>
            <a:endParaRPr lang="en-GB" sz="1200" dirty="0">
              <a:latin typeface="Arial" charset="0"/>
              <a:ea typeface="Arial" charset="0"/>
              <a:cs typeface="Arial" charset="0"/>
            </a:endParaRPr>
          </a:p>
          <a:p>
            <a:endParaRPr lang="en-GB" sz="1200" dirty="0">
              <a:latin typeface="Arial" charset="0"/>
              <a:ea typeface="Arial" charset="0"/>
              <a:cs typeface="Arial" charset="0"/>
            </a:endParaRPr>
          </a:p>
          <a:p>
            <a:endParaRPr lang="en-GB" sz="1200" dirty="0">
              <a:latin typeface="Arial" charset="0"/>
              <a:ea typeface="Arial" charset="0"/>
              <a:cs typeface="Arial" charset="0"/>
            </a:endParaRPr>
          </a:p>
        </p:txBody>
      </p:sp>
      <p:pic>
        <p:nvPicPr>
          <p:cNvPr id="14" name="Picture 13">
            <a:extLst>
              <a:ext uri="{FF2B5EF4-FFF2-40B4-BE49-F238E27FC236}">
                <a16:creationId xmlns:a16="http://schemas.microsoft.com/office/drawing/2014/main" id="{CCC8E6C9-F667-4BF4-8FF1-C88B87FBBCF0}"/>
              </a:ext>
            </a:extLst>
          </p:cNvPr>
          <p:cNvPicPr>
            <a:picLocks noChangeAspect="1"/>
          </p:cNvPicPr>
          <p:nvPr/>
        </p:nvPicPr>
        <p:blipFill>
          <a:blip r:embed="rId3"/>
          <a:stretch>
            <a:fillRect/>
          </a:stretch>
        </p:blipFill>
        <p:spPr>
          <a:xfrm>
            <a:off x="3809181" y="565227"/>
            <a:ext cx="4754880" cy="4282698"/>
          </a:xfrm>
          <a:prstGeom prst="rect">
            <a:avLst/>
          </a:prstGeom>
        </p:spPr>
      </p:pic>
      <p:sp>
        <p:nvSpPr>
          <p:cNvPr id="11" name="Oval 10">
            <a:extLst>
              <a:ext uri="{FF2B5EF4-FFF2-40B4-BE49-F238E27FC236}">
                <a16:creationId xmlns:a16="http://schemas.microsoft.com/office/drawing/2014/main" id="{A623A329-948F-43DC-B864-50944CA743B2}"/>
              </a:ext>
            </a:extLst>
          </p:cNvPr>
          <p:cNvSpPr/>
          <p:nvPr/>
        </p:nvSpPr>
        <p:spPr>
          <a:xfrm>
            <a:off x="6866137" y="4468306"/>
            <a:ext cx="279119" cy="279119"/>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1</a:t>
            </a:r>
          </a:p>
        </p:txBody>
      </p:sp>
    </p:spTree>
    <p:extLst>
      <p:ext uri="{BB962C8B-B14F-4D97-AF65-F5344CB8AC3E}">
        <p14:creationId xmlns:p14="http://schemas.microsoft.com/office/powerpoint/2010/main" val="235735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D84F48-9267-4164-B8C6-9CFC82B37E5B}"/>
              </a:ext>
            </a:extLst>
          </p:cNvPr>
          <p:cNvPicPr>
            <a:picLocks noChangeAspect="1"/>
          </p:cNvPicPr>
          <p:nvPr/>
        </p:nvPicPr>
        <p:blipFill>
          <a:blip r:embed="rId3"/>
          <a:stretch>
            <a:fillRect/>
          </a:stretch>
        </p:blipFill>
        <p:spPr>
          <a:xfrm>
            <a:off x="763320" y="3010124"/>
            <a:ext cx="6896742" cy="3445596"/>
          </a:xfrm>
          <a:prstGeom prst="rect">
            <a:avLst/>
          </a:prstGeom>
        </p:spPr>
      </p:pic>
      <p:sp>
        <p:nvSpPr>
          <p:cNvPr id="10" name="TextBox 9"/>
          <p:cNvSpPr txBox="1"/>
          <p:nvPr/>
        </p:nvSpPr>
        <p:spPr>
          <a:xfrm>
            <a:off x="387726" y="806937"/>
            <a:ext cx="7272336" cy="400110"/>
          </a:xfrm>
          <a:prstGeom prst="rect">
            <a:avLst/>
          </a:prstGeom>
          <a:noFill/>
        </p:spPr>
        <p:txBody>
          <a:bodyPr wrap="square" rtlCol="0">
            <a:spAutoFit/>
          </a:bodyPr>
          <a:lstStyle/>
          <a:p>
            <a:r>
              <a:rPr lang="en-GB" sz="2000" b="1" dirty="0">
                <a:solidFill>
                  <a:srgbClr val="CC0033"/>
                </a:solidFill>
                <a:latin typeface="Arial" charset="0"/>
                <a:ea typeface="Arial" charset="0"/>
                <a:cs typeface="Arial" charset="0"/>
              </a:rPr>
              <a:t>Global &amp; Project System Data</a:t>
            </a:r>
          </a:p>
        </p:txBody>
      </p:sp>
      <p:sp>
        <p:nvSpPr>
          <p:cNvPr id="8" name="TextBox 7">
            <a:extLst>
              <a:ext uri="{FF2B5EF4-FFF2-40B4-BE49-F238E27FC236}">
                <a16:creationId xmlns:a16="http://schemas.microsoft.com/office/drawing/2014/main" id="{626E7AB6-F85C-47DE-84DC-765C6EA0CB6D}"/>
              </a:ext>
            </a:extLst>
          </p:cNvPr>
          <p:cNvSpPr txBox="1"/>
          <p:nvPr/>
        </p:nvSpPr>
        <p:spPr>
          <a:xfrm>
            <a:off x="439577" y="1353369"/>
            <a:ext cx="7729061" cy="1738938"/>
          </a:xfrm>
          <a:prstGeom prst="rect">
            <a:avLst/>
          </a:prstGeom>
          <a:noFill/>
        </p:spPr>
        <p:txBody>
          <a:bodyPr wrap="square" rtlCol="0">
            <a:spAutoFit/>
          </a:bodyPr>
          <a:lstStyle/>
          <a:p>
            <a:pPr>
              <a:lnSpc>
                <a:spcPts val="1800"/>
              </a:lnSpc>
              <a:spcAft>
                <a:spcPts val="600"/>
              </a:spcAft>
            </a:pPr>
            <a:r>
              <a:rPr lang="en-GB" sz="1100" dirty="0">
                <a:latin typeface="Arial" panose="020B0604020202020204" pitchFamily="34" charset="0"/>
                <a:cs typeface="Arial" panose="020B0604020202020204" pitchFamily="34" charset="0"/>
              </a:rPr>
              <a:t>To amend a drop-down list, follow please remember to select your project first if you are inside Project System Data:</a:t>
            </a:r>
          </a:p>
          <a:p>
            <a:pPr marL="228600" indent="-228600">
              <a:lnSpc>
                <a:spcPts val="1800"/>
              </a:lnSpc>
              <a:spcAft>
                <a:spcPts val="600"/>
              </a:spcAft>
              <a:buFont typeface="+mj-lt"/>
              <a:buAutoNum type="arabicPeriod"/>
            </a:pPr>
            <a:r>
              <a:rPr lang="en-GB" sz="1100" b="1" dirty="0">
                <a:latin typeface="Arial" panose="020B0604020202020204" pitchFamily="34" charset="0"/>
                <a:cs typeface="Arial" panose="020B0604020202020204" pitchFamily="34" charset="0"/>
              </a:rPr>
              <a:t>Edit,  </a:t>
            </a:r>
            <a:r>
              <a:rPr lang="en-GB" sz="1100" dirty="0">
                <a:latin typeface="Arial" panose="020B0604020202020204" pitchFamily="34" charset="0"/>
                <a:cs typeface="Arial" panose="020B0604020202020204" pitchFamily="34" charset="0"/>
              </a:rPr>
              <a:t>meaning any associated contact will remain attached but you are simply amending the value. </a:t>
            </a:r>
          </a:p>
          <a:p>
            <a:pPr marL="228600" indent="-228600">
              <a:lnSpc>
                <a:spcPts val="1800"/>
              </a:lnSpc>
              <a:spcAft>
                <a:spcPts val="600"/>
              </a:spcAft>
              <a:buFont typeface="+mj-lt"/>
              <a:buAutoNum type="arabicPeriod"/>
            </a:pPr>
            <a:r>
              <a:rPr lang="en-GB" sz="1100" b="1" dirty="0">
                <a:latin typeface="Arial" panose="020B0604020202020204" pitchFamily="34" charset="0"/>
                <a:cs typeface="Arial" panose="020B0604020202020204" pitchFamily="34" charset="0"/>
              </a:rPr>
              <a:t>Archive, </a:t>
            </a:r>
            <a:r>
              <a:rPr lang="en-GB" sz="1100" dirty="0">
                <a:latin typeface="Arial" panose="020B0604020202020204" pitchFamily="34" charset="0"/>
                <a:cs typeface="Arial" panose="020B0604020202020204" pitchFamily="34" charset="0"/>
              </a:rPr>
              <a:t> any associated contact will still have this value displayed but you want be able to search for this inside the search boxes or reports filters and the value will no longer appear in the drop-down list. </a:t>
            </a:r>
          </a:p>
          <a:p>
            <a:pPr marL="228600" indent="-228600">
              <a:lnSpc>
                <a:spcPts val="1800"/>
              </a:lnSpc>
              <a:spcAft>
                <a:spcPts val="600"/>
              </a:spcAft>
              <a:buFont typeface="+mj-lt"/>
              <a:buAutoNum type="arabicPeriod"/>
            </a:pPr>
            <a:r>
              <a:rPr lang="en-GB" sz="1100" b="1" dirty="0">
                <a:latin typeface="Arial" panose="020B0604020202020204" pitchFamily="34" charset="0"/>
                <a:cs typeface="Arial" panose="020B0604020202020204" pitchFamily="34" charset="0"/>
              </a:rPr>
              <a:t>Add Age Range, </a:t>
            </a:r>
            <a:r>
              <a:rPr lang="en-GB" sz="1100" dirty="0">
                <a:latin typeface="Arial" panose="020B0604020202020204" pitchFamily="34" charset="0"/>
                <a:cs typeface="Arial" panose="020B0604020202020204" pitchFamily="34" charset="0"/>
              </a:rPr>
              <a:t>add a new value to your drop-down list. </a:t>
            </a:r>
            <a:endParaRPr lang="en-GB" sz="1100" b="1" dirty="0">
              <a:latin typeface="Arial" panose="020B0604020202020204" pitchFamily="34" charset="0"/>
              <a:cs typeface="Arial" panose="020B0604020202020204" pitchFamily="34" charset="0"/>
            </a:endParaRPr>
          </a:p>
          <a:p>
            <a:endParaRPr lang="en-GB" sz="1200" dirty="0">
              <a:latin typeface="Arial" charset="0"/>
              <a:ea typeface="Arial" charset="0"/>
              <a:cs typeface="Arial" charset="0"/>
            </a:endParaRPr>
          </a:p>
        </p:txBody>
      </p:sp>
      <p:sp>
        <p:nvSpPr>
          <p:cNvPr id="9" name="Oval 8">
            <a:extLst>
              <a:ext uri="{FF2B5EF4-FFF2-40B4-BE49-F238E27FC236}">
                <a16:creationId xmlns:a16="http://schemas.microsoft.com/office/drawing/2014/main" id="{C17AB4F4-E9FC-4B85-B49E-90DDC97EDB03}"/>
              </a:ext>
            </a:extLst>
          </p:cNvPr>
          <p:cNvSpPr/>
          <p:nvPr/>
        </p:nvSpPr>
        <p:spPr>
          <a:xfrm>
            <a:off x="6382922" y="4321230"/>
            <a:ext cx="279119" cy="279119"/>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1</a:t>
            </a:r>
          </a:p>
        </p:txBody>
      </p:sp>
      <p:sp>
        <p:nvSpPr>
          <p:cNvPr id="12" name="Oval 11">
            <a:extLst>
              <a:ext uri="{FF2B5EF4-FFF2-40B4-BE49-F238E27FC236}">
                <a16:creationId xmlns:a16="http://schemas.microsoft.com/office/drawing/2014/main" id="{E22DB6FE-CA1C-4F4C-A18C-A6F3C662080A}"/>
              </a:ext>
            </a:extLst>
          </p:cNvPr>
          <p:cNvSpPr/>
          <p:nvPr/>
        </p:nvSpPr>
        <p:spPr>
          <a:xfrm>
            <a:off x="7520502" y="4321230"/>
            <a:ext cx="279119" cy="279119"/>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2</a:t>
            </a:r>
          </a:p>
        </p:txBody>
      </p:sp>
      <p:sp>
        <p:nvSpPr>
          <p:cNvPr id="11" name="Oval 10">
            <a:extLst>
              <a:ext uri="{FF2B5EF4-FFF2-40B4-BE49-F238E27FC236}">
                <a16:creationId xmlns:a16="http://schemas.microsoft.com/office/drawing/2014/main" id="{25893DCD-EF22-4A49-B198-CEB3225F2486}"/>
              </a:ext>
            </a:extLst>
          </p:cNvPr>
          <p:cNvSpPr/>
          <p:nvPr/>
        </p:nvSpPr>
        <p:spPr>
          <a:xfrm>
            <a:off x="2616479" y="6154830"/>
            <a:ext cx="279119" cy="279119"/>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3</a:t>
            </a:r>
          </a:p>
        </p:txBody>
      </p:sp>
    </p:spTree>
    <p:extLst>
      <p:ext uri="{BB962C8B-B14F-4D97-AF65-F5344CB8AC3E}">
        <p14:creationId xmlns:p14="http://schemas.microsoft.com/office/powerpoint/2010/main" val="131139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079CE4-22A1-49BA-85B5-D9C02D0519DA}"/>
              </a:ext>
            </a:extLst>
          </p:cNvPr>
          <p:cNvPicPr>
            <a:picLocks noChangeAspect="1"/>
          </p:cNvPicPr>
          <p:nvPr/>
        </p:nvPicPr>
        <p:blipFill>
          <a:blip r:embed="rId3"/>
          <a:stretch>
            <a:fillRect/>
          </a:stretch>
        </p:blipFill>
        <p:spPr>
          <a:xfrm>
            <a:off x="3647013" y="1637211"/>
            <a:ext cx="5404567" cy="3650682"/>
          </a:xfrm>
          <a:prstGeom prst="rect">
            <a:avLst/>
          </a:prstGeom>
        </p:spPr>
      </p:pic>
      <p:sp>
        <p:nvSpPr>
          <p:cNvPr id="10" name="TextBox 9"/>
          <p:cNvSpPr txBox="1"/>
          <p:nvPr/>
        </p:nvSpPr>
        <p:spPr>
          <a:xfrm>
            <a:off x="439577" y="527238"/>
            <a:ext cx="7272336" cy="400110"/>
          </a:xfrm>
          <a:prstGeom prst="rect">
            <a:avLst/>
          </a:prstGeom>
          <a:noFill/>
        </p:spPr>
        <p:txBody>
          <a:bodyPr wrap="square" rtlCol="0">
            <a:spAutoFit/>
          </a:bodyPr>
          <a:lstStyle/>
          <a:p>
            <a:r>
              <a:rPr lang="en-GB" sz="2000" b="1" dirty="0">
                <a:solidFill>
                  <a:srgbClr val="CC0033"/>
                </a:solidFill>
                <a:latin typeface="Arial" charset="0"/>
                <a:ea typeface="Arial" charset="0"/>
                <a:cs typeface="Arial" charset="0"/>
              </a:rPr>
              <a:t>Email Configuration</a:t>
            </a:r>
          </a:p>
        </p:txBody>
      </p:sp>
      <p:sp>
        <p:nvSpPr>
          <p:cNvPr id="8" name="TextBox 7">
            <a:extLst>
              <a:ext uri="{FF2B5EF4-FFF2-40B4-BE49-F238E27FC236}">
                <a16:creationId xmlns:a16="http://schemas.microsoft.com/office/drawing/2014/main" id="{626E7AB6-F85C-47DE-84DC-765C6EA0CB6D}"/>
              </a:ext>
            </a:extLst>
          </p:cNvPr>
          <p:cNvSpPr txBox="1"/>
          <p:nvPr/>
        </p:nvSpPr>
        <p:spPr>
          <a:xfrm>
            <a:off x="439578" y="1034089"/>
            <a:ext cx="3017726" cy="5509200"/>
          </a:xfrm>
          <a:prstGeom prst="rect">
            <a:avLst/>
          </a:prstGeom>
          <a:noFill/>
        </p:spPr>
        <p:txBody>
          <a:bodyPr wrap="square" rtlCol="0">
            <a:spAutoFit/>
          </a:bodyPr>
          <a:lstStyle/>
          <a:p>
            <a:pPr>
              <a:lnSpc>
                <a:spcPts val="1800"/>
              </a:lnSpc>
              <a:spcAft>
                <a:spcPts val="600"/>
              </a:spcAft>
            </a:pPr>
            <a:r>
              <a:rPr lang="en-GB" sz="1100" dirty="0">
                <a:latin typeface="Arial" panose="020B0604020202020204" pitchFamily="34" charset="0"/>
                <a:cs typeface="Arial" panose="020B0604020202020204" pitchFamily="34" charset="0"/>
              </a:rPr>
              <a:t>Add central mailbox addresses to projects, such as </a:t>
            </a:r>
            <a:r>
              <a:rPr lang="en-GB" sz="1100" dirty="0">
                <a:latin typeface="Arial" panose="020B0604020202020204" pitchFamily="34" charset="0"/>
                <a:cs typeface="Arial" panose="020B0604020202020204" pitchFamily="34" charset="0"/>
                <a:hlinkClick r:id="rId4"/>
              </a:rPr>
              <a:t>comms@tractivity.co.uk</a:t>
            </a:r>
            <a:r>
              <a:rPr lang="en-GB" sz="1100" dirty="0">
                <a:latin typeface="Arial" panose="020B0604020202020204" pitchFamily="34" charset="0"/>
                <a:cs typeface="Arial" panose="020B0604020202020204" pitchFamily="34" charset="0"/>
              </a:rPr>
              <a:t> or info@tractivity.co.uk: </a:t>
            </a:r>
          </a:p>
          <a:p>
            <a:pPr marL="228600" indent="-228600">
              <a:lnSpc>
                <a:spcPts val="1800"/>
              </a:lnSpc>
              <a:spcAft>
                <a:spcPts val="600"/>
              </a:spcAft>
              <a:buFont typeface="+mj-lt"/>
              <a:buAutoNum type="arabicPeriod"/>
            </a:pPr>
            <a:r>
              <a:rPr lang="en-GB" sz="1100" dirty="0">
                <a:latin typeface="Arial" panose="020B0604020202020204" pitchFamily="34" charset="0"/>
                <a:cs typeface="Arial" panose="020B0604020202020204" pitchFamily="34" charset="0"/>
              </a:rPr>
              <a:t>Select your </a:t>
            </a:r>
            <a:r>
              <a:rPr lang="en-GB" sz="1100" b="1" dirty="0">
                <a:latin typeface="Arial" panose="020B0604020202020204" pitchFamily="34" charset="0"/>
                <a:cs typeface="Arial" panose="020B0604020202020204" pitchFamily="34" charset="0"/>
              </a:rPr>
              <a:t>Project, </a:t>
            </a:r>
            <a:r>
              <a:rPr lang="en-GB" sz="1100" dirty="0">
                <a:latin typeface="Arial" panose="020B0604020202020204" pitchFamily="34" charset="0"/>
                <a:cs typeface="Arial" panose="020B0604020202020204" pitchFamily="34" charset="0"/>
              </a:rPr>
              <a:t>first. </a:t>
            </a:r>
          </a:p>
          <a:p>
            <a:pPr marL="228600" indent="-228600">
              <a:lnSpc>
                <a:spcPts val="1800"/>
              </a:lnSpc>
              <a:spcAft>
                <a:spcPts val="600"/>
              </a:spcAft>
              <a:buFont typeface="+mj-lt"/>
              <a:buAutoNum type="arabicPeriod"/>
            </a:pPr>
            <a:r>
              <a:rPr lang="en-GB" sz="1100" dirty="0">
                <a:latin typeface="Arial" panose="020B0604020202020204" pitchFamily="34" charset="0"/>
                <a:cs typeface="Arial" panose="020B0604020202020204" pitchFamily="34" charset="0"/>
              </a:rPr>
              <a:t>Click, </a:t>
            </a:r>
            <a:r>
              <a:rPr lang="en-GB" sz="1100" b="1" dirty="0">
                <a:latin typeface="Arial" panose="020B0604020202020204" pitchFamily="34" charset="0"/>
                <a:cs typeface="Arial" panose="020B0604020202020204" pitchFamily="34" charset="0"/>
              </a:rPr>
              <a:t>Add Email </a:t>
            </a:r>
            <a:r>
              <a:rPr lang="en-GB" sz="1100" dirty="0">
                <a:latin typeface="Arial" panose="020B0604020202020204" pitchFamily="34" charset="0"/>
                <a:cs typeface="Arial" panose="020B0604020202020204" pitchFamily="34" charset="0"/>
              </a:rPr>
              <a:t>to add a new email address and add a linked from name.</a:t>
            </a:r>
          </a:p>
          <a:p>
            <a:pPr marL="228600" indent="-228600">
              <a:lnSpc>
                <a:spcPts val="1800"/>
              </a:lnSpc>
              <a:spcAft>
                <a:spcPts val="600"/>
              </a:spcAft>
              <a:buFont typeface="+mj-lt"/>
              <a:buAutoNum type="arabicPeriod"/>
            </a:pPr>
            <a:r>
              <a:rPr lang="en-GB" sz="1100" dirty="0">
                <a:latin typeface="Arial" panose="020B0604020202020204" pitchFamily="34" charset="0"/>
                <a:cs typeface="Arial" panose="020B0604020202020204" pitchFamily="34" charset="0"/>
              </a:rPr>
              <a:t>Select whether you wish the email address to be used as a from &amp; Reply to address. </a:t>
            </a:r>
          </a:p>
          <a:p>
            <a:pPr marL="228600" indent="-228600">
              <a:lnSpc>
                <a:spcPts val="1800"/>
              </a:lnSpc>
              <a:spcAft>
                <a:spcPts val="600"/>
              </a:spcAft>
              <a:buFont typeface="+mj-lt"/>
              <a:buAutoNum type="arabicPeriod"/>
            </a:pPr>
            <a:r>
              <a:rPr lang="en-GB" sz="1100" b="1" dirty="0">
                <a:latin typeface="Arial" panose="020B0604020202020204" pitchFamily="34" charset="0"/>
                <a:cs typeface="Arial" panose="020B0604020202020204" pitchFamily="34" charset="0"/>
              </a:rPr>
              <a:t>SPF, </a:t>
            </a:r>
            <a:r>
              <a:rPr lang="en-GB" sz="1100" dirty="0">
                <a:latin typeface="Arial" panose="020B0604020202020204" pitchFamily="34" charset="0"/>
                <a:cs typeface="Arial" panose="020B0604020202020204" pitchFamily="34" charset="0"/>
              </a:rPr>
              <a:t>when setting up </a:t>
            </a:r>
            <a:r>
              <a:rPr lang="en-GB" sz="1100" dirty="0" err="1">
                <a:latin typeface="Arial" panose="020B0604020202020204" pitchFamily="34" charset="0"/>
                <a:cs typeface="Arial" panose="020B0604020202020204" pitchFamily="34" charset="0"/>
              </a:rPr>
              <a:t>Tractivity</a:t>
            </a:r>
            <a:r>
              <a:rPr lang="en-GB" sz="1100" dirty="0">
                <a:latin typeface="Arial" panose="020B0604020202020204" pitchFamily="34" charset="0"/>
                <a:cs typeface="Arial" panose="020B0604020202020204" pitchFamily="34" charset="0"/>
              </a:rPr>
              <a:t> your IT team were asked to setup an SPF record, which allows our system to send emails on your behalf without the receiver thinking we are SPAM.  Please speak with your Account Manager, should the icons be amber and you require some more information. </a:t>
            </a:r>
          </a:p>
          <a:p>
            <a:pPr marL="228600" indent="-228600">
              <a:lnSpc>
                <a:spcPts val="1800"/>
              </a:lnSpc>
              <a:spcAft>
                <a:spcPts val="600"/>
              </a:spcAft>
              <a:buFont typeface="+mj-lt"/>
              <a:buAutoNum type="arabicPeriod"/>
            </a:pPr>
            <a:r>
              <a:rPr lang="en-GB" sz="1100" dirty="0">
                <a:latin typeface="Arial" panose="020B0604020202020204" pitchFamily="34" charset="0"/>
                <a:cs typeface="Arial" panose="020B0604020202020204" pitchFamily="34" charset="0"/>
              </a:rPr>
              <a:t>Edit or Delete any existing email address </a:t>
            </a:r>
          </a:p>
          <a:p>
            <a:pPr marL="228600" indent="-228600">
              <a:lnSpc>
                <a:spcPts val="1800"/>
              </a:lnSpc>
              <a:spcAft>
                <a:spcPts val="600"/>
              </a:spcAft>
              <a:buFont typeface="+mj-lt"/>
              <a:buAutoNum type="arabicPeriod"/>
            </a:pPr>
            <a:r>
              <a:rPr lang="en-GB" sz="1100" dirty="0">
                <a:latin typeface="Arial" panose="020B0604020202020204" pitchFamily="34" charset="0"/>
                <a:cs typeface="Arial" panose="020B0604020202020204" pitchFamily="34" charset="0"/>
              </a:rPr>
              <a:t>Set default Emails addresses for all users </a:t>
            </a:r>
          </a:p>
          <a:p>
            <a:pPr marL="228600" indent="-228600">
              <a:lnSpc>
                <a:spcPts val="1800"/>
              </a:lnSpc>
              <a:spcAft>
                <a:spcPts val="600"/>
              </a:spcAft>
              <a:buFont typeface="+mj-lt"/>
              <a:buAutoNum type="arabicPeriod"/>
            </a:pPr>
            <a:endParaRPr lang="en-GB" sz="1100" b="1" dirty="0">
              <a:latin typeface="Arial" panose="020B0604020202020204" pitchFamily="34" charset="0"/>
              <a:cs typeface="Arial" panose="020B0604020202020204" pitchFamily="34" charset="0"/>
            </a:endParaRPr>
          </a:p>
          <a:p>
            <a:endParaRPr lang="en-GB" sz="1200" dirty="0">
              <a:latin typeface="Arial" charset="0"/>
              <a:ea typeface="Arial" charset="0"/>
              <a:cs typeface="Arial" charset="0"/>
            </a:endParaRPr>
          </a:p>
        </p:txBody>
      </p:sp>
      <p:sp>
        <p:nvSpPr>
          <p:cNvPr id="9" name="Oval 8">
            <a:extLst>
              <a:ext uri="{FF2B5EF4-FFF2-40B4-BE49-F238E27FC236}">
                <a16:creationId xmlns:a16="http://schemas.microsoft.com/office/drawing/2014/main" id="{C17AB4F4-E9FC-4B85-B49E-90DDC97EDB03}"/>
              </a:ext>
            </a:extLst>
          </p:cNvPr>
          <p:cNvSpPr/>
          <p:nvPr/>
        </p:nvSpPr>
        <p:spPr>
          <a:xfrm>
            <a:off x="4319604" y="2002574"/>
            <a:ext cx="279119" cy="279119"/>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1</a:t>
            </a:r>
          </a:p>
        </p:txBody>
      </p:sp>
      <p:sp>
        <p:nvSpPr>
          <p:cNvPr id="11" name="Oval 10">
            <a:extLst>
              <a:ext uri="{FF2B5EF4-FFF2-40B4-BE49-F238E27FC236}">
                <a16:creationId xmlns:a16="http://schemas.microsoft.com/office/drawing/2014/main" id="{25893DCD-EF22-4A49-B198-CEB3225F2486}"/>
              </a:ext>
            </a:extLst>
          </p:cNvPr>
          <p:cNvSpPr/>
          <p:nvPr/>
        </p:nvSpPr>
        <p:spPr>
          <a:xfrm>
            <a:off x="7002289" y="2693236"/>
            <a:ext cx="279119" cy="279119"/>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3</a:t>
            </a:r>
          </a:p>
        </p:txBody>
      </p:sp>
      <p:sp>
        <p:nvSpPr>
          <p:cNvPr id="13" name="Oval 12">
            <a:extLst>
              <a:ext uri="{FF2B5EF4-FFF2-40B4-BE49-F238E27FC236}">
                <a16:creationId xmlns:a16="http://schemas.microsoft.com/office/drawing/2014/main" id="{5A7649D7-9519-4D82-8599-C301BF65ACA5}"/>
              </a:ext>
            </a:extLst>
          </p:cNvPr>
          <p:cNvSpPr/>
          <p:nvPr/>
        </p:nvSpPr>
        <p:spPr>
          <a:xfrm>
            <a:off x="7747815" y="2693235"/>
            <a:ext cx="279119" cy="279119"/>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4</a:t>
            </a:r>
          </a:p>
        </p:txBody>
      </p:sp>
      <p:sp>
        <p:nvSpPr>
          <p:cNvPr id="15" name="Oval 14">
            <a:extLst>
              <a:ext uri="{FF2B5EF4-FFF2-40B4-BE49-F238E27FC236}">
                <a16:creationId xmlns:a16="http://schemas.microsoft.com/office/drawing/2014/main" id="{79FBCD1F-4508-496B-A3A8-4F69F3BBE329}"/>
              </a:ext>
            </a:extLst>
          </p:cNvPr>
          <p:cNvSpPr/>
          <p:nvPr/>
        </p:nvSpPr>
        <p:spPr>
          <a:xfrm>
            <a:off x="8353781" y="2926175"/>
            <a:ext cx="279119" cy="279119"/>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5</a:t>
            </a:r>
          </a:p>
        </p:txBody>
      </p:sp>
      <p:sp>
        <p:nvSpPr>
          <p:cNvPr id="16" name="Oval 15">
            <a:extLst>
              <a:ext uri="{FF2B5EF4-FFF2-40B4-BE49-F238E27FC236}">
                <a16:creationId xmlns:a16="http://schemas.microsoft.com/office/drawing/2014/main" id="{CCFCEA1F-4BB9-4B38-B16E-88DFF1F7EC5E}"/>
              </a:ext>
            </a:extLst>
          </p:cNvPr>
          <p:cNvSpPr/>
          <p:nvPr/>
        </p:nvSpPr>
        <p:spPr>
          <a:xfrm>
            <a:off x="8564862" y="2281693"/>
            <a:ext cx="279119" cy="279119"/>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2</a:t>
            </a:r>
          </a:p>
        </p:txBody>
      </p:sp>
      <p:sp>
        <p:nvSpPr>
          <p:cNvPr id="17" name="Oval 16">
            <a:extLst>
              <a:ext uri="{FF2B5EF4-FFF2-40B4-BE49-F238E27FC236}">
                <a16:creationId xmlns:a16="http://schemas.microsoft.com/office/drawing/2014/main" id="{D8090A25-9E00-4A93-BEAC-9E00B2B30F09}"/>
              </a:ext>
            </a:extLst>
          </p:cNvPr>
          <p:cNvSpPr/>
          <p:nvPr/>
        </p:nvSpPr>
        <p:spPr>
          <a:xfrm>
            <a:off x="4292881" y="4409675"/>
            <a:ext cx="279119" cy="279119"/>
          </a:xfrm>
          <a:prstGeom prst="ellipse">
            <a:avLst/>
          </a:prstGeom>
          <a:solidFill>
            <a:srgbClr val="BC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6</a:t>
            </a:r>
          </a:p>
        </p:txBody>
      </p:sp>
    </p:spTree>
    <p:extLst>
      <p:ext uri="{BB962C8B-B14F-4D97-AF65-F5344CB8AC3E}">
        <p14:creationId xmlns:p14="http://schemas.microsoft.com/office/powerpoint/2010/main" val="383686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C00000"/>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R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9E0026"/>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5792</TotalTime>
  <Words>927</Words>
  <Application>Microsoft Office PowerPoint</Application>
  <PresentationFormat>On-screen Show (4:3)</PresentationFormat>
  <Paragraphs>109</Paragraphs>
  <Slides>13</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Calibri Light</vt:lpstr>
      <vt:lpstr>Montserrat</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Brook</dc:creator>
  <cp:lastModifiedBy>Vicky Adamson</cp:lastModifiedBy>
  <cp:revision>372</cp:revision>
  <cp:lastPrinted>2019-03-26T08:41:20Z</cp:lastPrinted>
  <dcterms:created xsi:type="dcterms:W3CDTF">2013-03-06T09:34:12Z</dcterms:created>
  <dcterms:modified xsi:type="dcterms:W3CDTF">2020-03-05T11:23:21Z</dcterms:modified>
</cp:coreProperties>
</file>