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5"/>
  </p:sldMasterIdLst>
  <p:notesMasterIdLst>
    <p:notesMasterId r:id="rId42"/>
  </p:notesMasterIdLst>
  <p:sldIdLst>
    <p:sldId id="411" r:id="rId6"/>
    <p:sldId id="412" r:id="rId7"/>
    <p:sldId id="336" r:id="rId8"/>
    <p:sldId id="352" r:id="rId9"/>
    <p:sldId id="353" r:id="rId10"/>
    <p:sldId id="354" r:id="rId11"/>
    <p:sldId id="345" r:id="rId12"/>
    <p:sldId id="355" r:id="rId13"/>
    <p:sldId id="356" r:id="rId14"/>
    <p:sldId id="358" r:id="rId15"/>
    <p:sldId id="363" r:id="rId16"/>
    <p:sldId id="364" r:id="rId17"/>
    <p:sldId id="365" r:id="rId18"/>
    <p:sldId id="366" r:id="rId19"/>
    <p:sldId id="361" r:id="rId20"/>
    <p:sldId id="362" r:id="rId21"/>
    <p:sldId id="413" r:id="rId22"/>
    <p:sldId id="2147480239" r:id="rId23"/>
    <p:sldId id="2147480240" r:id="rId24"/>
    <p:sldId id="333" r:id="rId25"/>
    <p:sldId id="360" r:id="rId26"/>
    <p:sldId id="347" r:id="rId27"/>
    <p:sldId id="367" r:id="rId28"/>
    <p:sldId id="2147480241" r:id="rId29"/>
    <p:sldId id="2147480242" r:id="rId30"/>
    <p:sldId id="368" r:id="rId31"/>
    <p:sldId id="349" r:id="rId32"/>
    <p:sldId id="369" r:id="rId33"/>
    <p:sldId id="2147480243" r:id="rId34"/>
    <p:sldId id="2147480244" r:id="rId35"/>
    <p:sldId id="2147480245" r:id="rId36"/>
    <p:sldId id="2147480246" r:id="rId37"/>
    <p:sldId id="370" r:id="rId38"/>
    <p:sldId id="371" r:id="rId39"/>
    <p:sldId id="372" r:id="rId40"/>
    <p:sldId id="214748024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032"/>
    <a:srgbClr val="FAE5EA"/>
    <a:srgbClr val="942093"/>
    <a:srgbClr val="0072BC"/>
    <a:srgbClr val="E3F2FB"/>
    <a:srgbClr val="F1CCF0"/>
    <a:srgbClr val="75BEE9"/>
    <a:srgbClr val="A5A5A5"/>
    <a:srgbClr val="3D0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11"/>
    <p:restoredTop sz="91343"/>
  </p:normalViewPr>
  <p:slideViewPr>
    <p:cSldViewPr snapToGrid="0">
      <p:cViewPr varScale="1">
        <p:scale>
          <a:sx n="152" d="100"/>
          <a:sy n="152" d="100"/>
        </p:scale>
        <p:origin x="156" y="378"/>
      </p:cViewPr>
      <p:guideLst>
        <p:guide orient="horz" pos="2160"/>
        <p:guide pos="3840"/>
        <p:guide pos="438"/>
      </p:guideLst>
    </p:cSldViewPr>
  </p:slideViewPr>
  <p:notesTextViewPr>
    <p:cViewPr>
      <p:scale>
        <a:sx n="120" d="100"/>
        <a:sy n="1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6CA38-7A95-E847-B1AE-AEAEDF12433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405BA-B856-054B-954F-4F9FE626C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4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405BA-B856-054B-954F-4F9FE626C8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88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979BF-79D9-DAE1-77D7-C7D6B0EBC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2135D7-030F-49BD-E3E3-FDEBC5821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56DA59-77A9-D22E-57A9-AA61FBA6A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67E56-E9D9-7FDE-A48D-4594270A2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063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D57D1-1B4B-10FB-B137-213F27663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48EDB-541D-1BB3-234F-D5D2ED1BB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D9DE45-7AD1-A704-C927-EF9D1ECEF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8971-0FB8-7F81-C70E-BA8AAF459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46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8F765-E4D9-C41A-C230-D8DB8780E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70068-2895-F970-480D-78DE9773C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6D1F34-3770-3B8E-F83B-514920D25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09692-1654-98BD-8469-7B00DA92C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554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113EE-01B3-43DA-2487-10BE8208C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6EE2E4-F911-ECC2-0525-07A4EFCA6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2CC1D-54FB-D97F-40AE-46F506398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8FAD4-5DFE-10F5-F3C2-253B6C5E5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848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74490-E444-C41C-6F92-7726ED917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9706F-9706-226F-D0E7-D69B3C182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37393-EA46-41BD-5574-3769FE75B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D228B-3941-3738-B613-F771EC958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39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CA417-3A1C-A32D-8A84-E012B2128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978C3F-D7ED-6C42-21CC-04313A182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EC8036-E7E8-56C8-BDA5-F5E62343B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9765D-DD63-E8EA-D833-E4E57D7170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987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CB6C1-356B-60DC-650E-EF6EC5110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85D5C-84D2-1847-F62B-950B3662D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9D653B-BD35-0D37-F870-FF0909656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809DE-E8DD-7322-1764-09B393F2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848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405BA-B856-054B-954F-4F9FE626C8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78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405BA-B856-054B-954F-4F9FE626C86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88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F486C-B9FD-0DCD-EC70-690977309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549399-9EC2-1D72-0C66-0E2D48B4F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313467-493E-A99F-159A-538725B9B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Future proof – Full-width 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Potential to be multi-lingual (Language Packs)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DC0A8-ADD5-8FBA-6730-1EA7FA76B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93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405BA-B856-054B-954F-4F9FE626C86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100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Future proof – Full-width 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Potential to be multi-lingual (Language Packs)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165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1DCA8-E686-C77E-CDAD-E1D283756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5B8AC-454A-7529-22D3-1AED384E72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62E756-A688-5A5B-E248-6589B0095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0ECA7-3672-23AF-5CFC-374152FCC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67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8659D-4460-08BB-5FC6-371C40683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315AB-3BAC-70AC-DE26-AA12504DD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D0E84-3437-4142-72BE-F4D7EBD20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FE299-9F9A-7CE2-4566-201F43B70E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279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96A3E-C1D7-1C83-C252-76753CD1F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0E4B4-A85C-2DE7-5975-FB4CDC75C9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F74FC1-19FB-B0E5-0BF5-658A727B7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81AE3-8D90-FA01-8031-75F86F354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876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E07E9-8DD7-80E5-A6C8-019244E87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70D18C-2F4C-0A40-BCCE-A07710272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EE3CCB-9578-ADC1-46EB-8E24B94F4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730D0-7425-CDCE-445A-6EFC0AB27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435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642DC-5831-5696-B281-3BA09A8B0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F4A588-263F-5EA2-ED60-05DE30145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0A893-ED37-D8DF-BD23-67B3CED92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C2C7F-4EF1-19E7-048A-EF2E2C8AA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733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F592F-AB06-BF9F-1729-37442107A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C97483-EFC0-57BD-43BC-29AC6BE62E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027B93-9A40-B3F7-9B7E-4651D10A9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4086B-2A13-CDA6-1C84-E3DEBD4C7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947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67493-4192-100D-13AB-4D52E2A7E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E3DA4-1BAA-B635-63CE-F61C13414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FABBA-DF43-83B4-640F-8ABFFB0C4B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F15E4-428B-1BA6-92F5-8495C5242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651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A7F66-8997-0386-9115-FA7BF5C41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8B7CB-0E32-BB29-CDDE-FD2BCF23B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55BFA-E0F8-589A-F6C3-EA05BDF29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E31F3-0B88-9E7B-B0D1-1BD5CC1130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8033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479CE-8F24-D7F5-C5AE-645CD292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F6F35-DB0E-0FA8-123A-5B27EA7B2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9865A-419D-258B-0739-903740433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19309-7FEB-D2F0-601C-0AB7D1E73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7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4688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E7039-7BF1-E16F-7661-4485A1211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950017-184D-7C3C-BD98-C669014DF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FA219-1DF1-83B6-92C6-2286E921B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55201-C4CA-4477-AC3E-E16A52B1F7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223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68801-A82C-CB6E-2557-5257DCE74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5CBFFB-9D18-F6DD-1A0F-529CCA826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D5956-48DD-F569-A515-0D7D15162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A95E8-474F-4AA0-0D1D-D91D1598E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2441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4688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F27FB-4A87-7B90-78E4-2A1C85256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E91E64-15A2-237E-F8C3-47AC1E0F0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17CC9-D995-3D53-D76E-6BF454135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DD6E4-82A1-189A-9243-A814A13F0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9799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110D5-C6AE-C0C3-56D3-E6B48BCC9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96C1F-EF8C-A60A-6FB5-868C158F3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3EAF5-365A-E263-C52D-4C2C40C9D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A9EC9-AC08-6826-5CE5-379A91C3E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7860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D0B7F-F616-0E0C-AD93-6DFD83844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EC2D67-DDC9-95A5-5469-876B6E50E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F9AB99-774F-E436-F691-A30E62569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630C1-184D-17B3-84A8-42CF8B0F7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5074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405BA-B856-054B-954F-4F9FE626C8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71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AB210-5E06-EA5E-B22E-1093354B2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00F15E-6853-F591-9A11-53BB26DDBF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AF9F5-F6D8-DAD6-E762-9239428A8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5A2A4-84EC-6369-4192-074D72D90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35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79C2D-6B56-70AC-00B9-ECF1073C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3662E-8EEC-0355-D25B-5F8F90D6B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8E7738-F8D2-19BA-5A45-4F502FB30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9B244-2BD8-807E-AC26-8AE799423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716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BEC82-E9C4-76EA-68BF-68D8F6225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750BBA-F6DE-28FF-DC5E-D29320C73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02934-FF82-000E-50B7-E5DFED65C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AF022-5EF8-B082-4332-F0395AA50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405BA-B856-054B-954F-4F9FE626C86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32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AF0DA-CA9E-C8E8-C711-9A3517873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91120B-A8AF-C360-8E7D-B2CF9F143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54F101-C7AF-8280-3FC6-A266BB5177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86C80-615A-6FAB-69D9-90344D658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858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A80FB-07BD-4F58-1BB1-074394D31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65BE67-4003-2CD4-9603-9CBF073993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E45CC9-EC8E-C4FE-ECCE-BC9F529E2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63269-0B75-D45F-2772-E5F208DF3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826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9B3E4-EE86-D834-1B62-B9F024890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A98C4-1674-4AAC-9060-A0B1A17DF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3239DD-F772-D9ED-7E6D-90F53B830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70CBC-FBC9-BC3A-BD83-D6B5D41FA6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B00D-F9D8-492A-B3A0-46BBAF2B93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963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FC5C-AC2F-81BA-A76E-C9A068003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978F0-28D1-FE27-7559-74A482269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8B9FA-C41E-5E27-9117-5ED8748C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FE78-A88E-0243-BFA9-0EE72A2C2975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F662F-DFB5-02AA-4832-ACDA7C924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BE77-1B4C-4E4E-C4F9-715E8FAD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2F6A-F198-894D-AE0F-9C0AA4ED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Left - Pink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463E130-AD6E-AB47-B28D-2C3F3B6C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318600" cy="67403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sz="2400" b="1">
                <a:solidFill>
                  <a:srgbClr val="D5003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B8F9BC-3D29-364A-AFA2-308F6567B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1446691"/>
            <a:ext cx="3318600" cy="183127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 sz="1600">
                <a:latin typeface="Poppins" pitchFamily="2" charset="77"/>
                <a:cs typeface="Poppins" pitchFamily="2" charset="77"/>
              </a:defRPr>
            </a:lvl1pPr>
            <a:lvl2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 sz="1600">
                <a:latin typeface="Poppins" pitchFamily="2" charset="77"/>
                <a:cs typeface="Poppins" pitchFamily="2" charset="77"/>
              </a:defRPr>
            </a:lvl2pPr>
            <a:lvl3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 sz="1600">
                <a:latin typeface="Poppins" pitchFamily="2" charset="77"/>
                <a:cs typeface="Poppins" pitchFamily="2" charset="77"/>
              </a:defRPr>
            </a:lvl3pPr>
            <a:lvl4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 sz="1600">
                <a:latin typeface="Poppins" pitchFamily="2" charset="77"/>
                <a:cs typeface="Poppins" pitchFamily="2" charset="77"/>
              </a:defRPr>
            </a:lvl4pPr>
            <a:lvl5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 sz="16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" name="Picture 1" descr="A red circle with a black background&#10;&#10;Description automatically generated">
            <a:extLst>
              <a:ext uri="{FF2B5EF4-FFF2-40B4-BE49-F238E27FC236}">
                <a16:creationId xmlns:a16="http://schemas.microsoft.com/office/drawing/2014/main" id="{35D9EC25-ED4F-511C-8EA7-2EAF67C80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94" y="6044302"/>
            <a:ext cx="376549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7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C3EB6F-4D7B-B8E2-98D4-7FA72954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E678E-9EB8-AAB3-77D1-1565BF51D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A7AFB-4AE1-391D-C215-6B67D09E9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5FE78-A88E-0243-BFA9-0EE72A2C2975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9A516-1891-4B04-52B2-96C7B11DB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9147-1E84-BA83-D422-D9442F608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E2F6A-F198-894D-AE0F-9C0AA4ED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6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8EFC8AB-4915-E3CD-BC8D-C868BF5ACCD5}"/>
              </a:ext>
            </a:extLst>
          </p:cNvPr>
          <p:cNvSpPr/>
          <p:nvPr/>
        </p:nvSpPr>
        <p:spPr>
          <a:xfrm>
            <a:off x="237067" y="237067"/>
            <a:ext cx="11717866" cy="6383867"/>
          </a:xfrm>
          <a:prstGeom prst="roundRect">
            <a:avLst>
              <a:gd name="adj" fmla="val 4068"/>
            </a:avLst>
          </a:prstGeom>
          <a:gradFill flip="none" rotWithShape="1">
            <a:gsLst>
              <a:gs pos="0">
                <a:srgbClr val="3D000E"/>
              </a:gs>
              <a:gs pos="100000">
                <a:srgbClr val="D50032"/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red circular arrow with a black background&#10;&#10;AI-generated content may be incorrect.">
            <a:extLst>
              <a:ext uri="{FF2B5EF4-FFF2-40B4-BE49-F238E27FC236}">
                <a16:creationId xmlns:a16="http://schemas.microsoft.com/office/drawing/2014/main" id="{19950618-2F62-E393-00CF-36C40251A8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633" y="-9604270"/>
            <a:ext cx="17868705" cy="17026925"/>
          </a:xfrm>
          <a:prstGeom prst="rect">
            <a:avLst/>
          </a:prstGeom>
        </p:spPr>
      </p:pic>
      <p:pic>
        <p:nvPicPr>
          <p:cNvPr id="9" name="Picture 8" descr="A group of electronic devices&#10;&#10;AI-generated content may be incorrect.">
            <a:extLst>
              <a:ext uri="{FF2B5EF4-FFF2-40B4-BE49-F238E27FC236}">
                <a16:creationId xmlns:a16="http://schemas.microsoft.com/office/drawing/2014/main" id="{2A9B004E-353F-A604-E6B1-3FB4EAF09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1" y="2044057"/>
            <a:ext cx="8589566" cy="4359420"/>
          </a:xfrm>
          <a:prstGeom prst="rect">
            <a:avLst/>
          </a:prstGeom>
        </p:spPr>
      </p:pic>
      <p:pic>
        <p:nvPicPr>
          <p:cNvPr id="15" name="Picture 14" descr="A black and white logo&#10;&#10;AI-generated content may be incorrect.">
            <a:extLst>
              <a:ext uri="{FF2B5EF4-FFF2-40B4-BE49-F238E27FC236}">
                <a16:creationId xmlns:a16="http://schemas.microsoft.com/office/drawing/2014/main" id="{E83A74D8-3AE5-E593-11F0-2F3638146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832" y="5463247"/>
            <a:ext cx="2011717" cy="6990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C001CD-C203-C385-7969-EE2E3E0E5C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4588" y="6620934"/>
            <a:ext cx="6633883" cy="900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B87E1C-9041-8D34-722B-6FAF4F33F9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65294" y="-665801"/>
            <a:ext cx="6633883" cy="900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A0F919-9934-BDD9-4BF5-ADD00495C7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54933" y="1924998"/>
            <a:ext cx="1474196" cy="5112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D71D6E-D1B6-A27D-4D23-31C300637A61}"/>
              </a:ext>
            </a:extLst>
          </p:cNvPr>
          <p:cNvSpPr txBox="1"/>
          <p:nvPr/>
        </p:nvSpPr>
        <p:spPr>
          <a:xfrm>
            <a:off x="764696" y="946605"/>
            <a:ext cx="5878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You </a:t>
            </a:r>
            <a:r>
              <a:rPr lang="en-US" sz="4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Said,We</a:t>
            </a:r>
            <a:r>
              <a:rPr lang="en-US" sz="4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Did!</a:t>
            </a:r>
          </a:p>
        </p:txBody>
      </p:sp>
    </p:spTree>
    <p:extLst>
      <p:ext uri="{BB962C8B-B14F-4D97-AF65-F5344CB8AC3E}">
        <p14:creationId xmlns:p14="http://schemas.microsoft.com/office/powerpoint/2010/main" val="33748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FE36B-0BBA-FB87-8DB7-83BB5B766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C19139-A024-047C-9462-84A85829A42D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B3DD8-4679-7C41-A277-C7D9F1F68C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440000"/>
            <a:ext cx="3953601" cy="1144544"/>
          </a:xfrm>
        </p:spPr>
        <p:txBody>
          <a:bodyPr/>
          <a:lstStyle/>
          <a:p>
            <a:pPr marL="0" indent="0">
              <a:lnSpc>
                <a:spcPts val="2100"/>
              </a:lnSpc>
              <a:buNone/>
            </a:pPr>
            <a:r>
              <a:rPr lang="en-GB" sz="1500" b="1" dirty="0"/>
              <a:t>Reports: Direct from modules</a:t>
            </a:r>
          </a:p>
          <a:p>
            <a:pPr marL="0" indent="0">
              <a:lnSpc>
                <a:spcPts val="2100"/>
              </a:lnSpc>
              <a:buNone/>
            </a:pPr>
            <a:r>
              <a:rPr lang="en-GB" sz="1500" dirty="0"/>
              <a:t>We have decided to expand the current </a:t>
            </a:r>
            <a:r>
              <a:rPr lang="en-GB" sz="1500" b="1" i="1" dirty="0"/>
              <a:t>Export Results </a:t>
            </a:r>
            <a:r>
              <a:rPr lang="en-GB" sz="1500" dirty="0"/>
              <a:t>feature based on feedback from the customer day. </a:t>
            </a:r>
            <a:r>
              <a:rPr lang="en-GB" sz="1500" b="1" dirty="0"/>
              <a:t> </a:t>
            </a:r>
            <a:endParaRPr lang="en-GB" sz="15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165397-8FFA-8F84-3691-9F3F6C57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647131" cy="400110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Enhanced Data Export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D4591A3-DC97-8FEF-D3AD-EE8BD6EE40F9}"/>
              </a:ext>
            </a:extLst>
          </p:cNvPr>
          <p:cNvGraphicFramePr>
            <a:graphicFrameLocks noGrp="1"/>
          </p:cNvGraphicFramePr>
          <p:nvPr/>
        </p:nvGraphicFramePr>
        <p:xfrm>
          <a:off x="6081216" y="1191064"/>
          <a:ext cx="5765349" cy="422421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848924">
                  <a:extLst>
                    <a:ext uri="{9D8B030D-6E8A-4147-A177-3AD203B41FA5}">
                      <a16:colId xmlns:a16="http://schemas.microsoft.com/office/drawing/2014/main" val="1405424335"/>
                    </a:ext>
                  </a:extLst>
                </a:gridCol>
                <a:gridCol w="2916425">
                  <a:extLst>
                    <a:ext uri="{9D8B030D-6E8A-4147-A177-3AD203B41FA5}">
                      <a16:colId xmlns:a16="http://schemas.microsoft.com/office/drawing/2014/main" val="1658925887"/>
                    </a:ext>
                  </a:extLst>
                </a:gridCol>
              </a:tblGrid>
              <a:tr h="837283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Poppins" pitchFamily="2" charset="77"/>
                          <a:cs typeface="Poppins" pitchFamily="2" charset="77"/>
                        </a:rPr>
                        <a:t>Positives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Poppins" pitchFamily="2" charset="77"/>
                          <a:cs typeface="Poppins" pitchFamily="2" charset="77"/>
                        </a:rPr>
                        <a:t>User-Requested Extras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457882"/>
                  </a:ext>
                </a:extLst>
              </a:tr>
              <a:tr h="84211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Poppins" pitchFamily="2" charset="77"/>
                          <a:cs typeface="Poppins" pitchFamily="2" charset="77"/>
                        </a:rPr>
                        <a:t>Easy to use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Poppins" pitchFamily="2" charset="77"/>
                          <a:cs typeface="Poppins" pitchFamily="2" charset="77"/>
                        </a:rPr>
                        <a:t>Increase amount of data you can export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390328"/>
                  </a:ext>
                </a:extLst>
              </a:tr>
              <a:tr h="84211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Poppins" pitchFamily="2" charset="77"/>
                          <a:cs typeface="Poppins" pitchFamily="2" charset="77"/>
                        </a:rPr>
                        <a:t>Add own filters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Poppins" pitchFamily="2" charset="77"/>
                          <a:cs typeface="Poppins" pitchFamily="2" charset="77"/>
                        </a:rPr>
                        <a:t>Select what fields appear in the export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203444"/>
                  </a:ext>
                </a:extLst>
              </a:tr>
              <a:tr h="860579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Poppins" pitchFamily="2" charset="77"/>
                          <a:cs typeface="Poppins" pitchFamily="2" charset="77"/>
                        </a:rPr>
                        <a:t>Export quickly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Poppins" pitchFamily="2" charset="77"/>
                          <a:cs typeface="Poppins" pitchFamily="2" charset="77"/>
                        </a:rPr>
                        <a:t>Ability to share within the system with other users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441676"/>
                  </a:ext>
                </a:extLst>
              </a:tr>
              <a:tr h="84211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Poppins" pitchFamily="2" charset="77"/>
                          <a:cs typeface="Poppins" pitchFamily="2" charset="77"/>
                        </a:rPr>
                        <a:t>Don’t need to use reporting module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Poppins" pitchFamily="2" charset="77"/>
                          <a:cs typeface="Poppins" pitchFamily="2" charset="77"/>
                        </a:rPr>
                        <a:t>Extend to other modules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449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78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13FE5-EB8C-9301-A7DF-6CC437E8F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95182A-9EC2-D69C-4F5C-F51B678063A1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D0D76-5CEE-2F2F-D5B7-7CE235EF6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440000"/>
            <a:ext cx="4350628" cy="2798843"/>
          </a:xfrm>
        </p:spPr>
        <p:txBody>
          <a:bodyPr/>
          <a:lstStyle/>
          <a:p>
            <a:pPr marL="0" indent="0">
              <a:lnSpc>
                <a:spcPts val="2100"/>
              </a:lnSpc>
              <a:buNone/>
            </a:pPr>
            <a:r>
              <a:rPr lang="en-GB" sz="1500" b="1" dirty="0"/>
              <a:t>Organisations &amp; Contacts export results</a:t>
            </a:r>
          </a:p>
          <a:p>
            <a:pPr marL="0" indent="0">
              <a:lnSpc>
                <a:spcPts val="2100"/>
              </a:lnSpc>
              <a:buNone/>
            </a:pPr>
            <a:endParaRPr lang="en-GB" sz="1500" b="1" dirty="0"/>
          </a:p>
          <a:p>
            <a:pPr marL="0" indent="0">
              <a:lnSpc>
                <a:spcPts val="2100"/>
              </a:lnSpc>
              <a:buNone/>
            </a:pPr>
            <a:r>
              <a:rPr lang="en-GB" sz="1500" dirty="0"/>
              <a:t>We will change the current Export feature:</a:t>
            </a:r>
            <a:endParaRPr lang="en-GB" sz="1500" b="1" i="1" dirty="0"/>
          </a:p>
          <a:p>
            <a:pPr>
              <a:lnSpc>
                <a:spcPts val="2100"/>
              </a:lnSpc>
            </a:pPr>
            <a:r>
              <a:rPr lang="en-GB" sz="1500" dirty="0"/>
              <a:t>The new system will only export the fields selected and displayed on screen. 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Meaning instant exports, with no restrictions on quantity data. 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Tick all contacts or specific contacts</a:t>
            </a:r>
            <a:br>
              <a:rPr lang="en-GB" sz="1500" dirty="0"/>
            </a:br>
            <a:r>
              <a:rPr lang="en-GB" sz="1500" dirty="0"/>
              <a:t>and click </a:t>
            </a:r>
            <a:r>
              <a:rPr lang="en-GB" sz="1500" b="1" i="1" dirty="0"/>
              <a:t>Export Results. </a:t>
            </a:r>
            <a:endParaRPr lang="en-GB" sz="15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C2DA11-7474-0971-1E1B-2FA89A21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64713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Enhanced Data Export</a:t>
            </a:r>
            <a:br>
              <a:rPr lang="en-GB" dirty="0"/>
            </a:b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5D70-6972-E128-E42C-662478B292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5"/>
          <a:stretch>
            <a:fillRect/>
          </a:stretch>
        </p:blipFill>
        <p:spPr>
          <a:xfrm>
            <a:off x="6541874" y="387410"/>
            <a:ext cx="4844034" cy="7702865"/>
          </a:xfrm>
          <a:prstGeom prst="rect">
            <a:avLst/>
          </a:prstGeom>
          <a:effectLst>
            <a:outerShdw blurRad="254000" algn="tl" rotWithShape="0">
              <a:srgbClr val="3D000E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86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A0F6A-2BF2-EDB7-85EF-9420957BE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92DAA2-D9D6-9E7C-B423-4728ECBB6231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7BA1D-F65E-5699-FED2-2C850C3B44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440000"/>
            <a:ext cx="3018881" cy="3589200"/>
          </a:xfrm>
        </p:spPr>
        <p:txBody>
          <a:bodyPr/>
          <a:lstStyle/>
          <a:p>
            <a:pPr marL="0" indent="0">
              <a:lnSpc>
                <a:spcPts val="2100"/>
              </a:lnSpc>
              <a:buNone/>
            </a:pPr>
            <a:r>
              <a:rPr lang="en-GB" sz="1500" b="1" dirty="0"/>
              <a:t>Extra features you’ll love</a:t>
            </a:r>
          </a:p>
          <a:p>
            <a:pPr marL="0" indent="0">
              <a:lnSpc>
                <a:spcPts val="2100"/>
              </a:lnSpc>
              <a:buNone/>
            </a:pPr>
            <a:endParaRPr lang="en-GB" sz="1500" dirty="0"/>
          </a:p>
          <a:p>
            <a:pPr>
              <a:lnSpc>
                <a:spcPts val="2100"/>
              </a:lnSpc>
            </a:pPr>
            <a:r>
              <a:rPr lang="en-GB" sz="1500" dirty="0"/>
              <a:t>Need more than three rows of data? Simply click Create Report.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Add any additional information you want included in your report.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Drag &amp; drop to arrange and confirm exactly what you want to see.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214158-61AE-2741-0C60-5975B7ADB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647131" cy="400110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Enhanced Data Export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B51337-E91F-A249-3464-CB6A5E676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04" y="1246520"/>
            <a:ext cx="8121174" cy="4568160"/>
          </a:xfrm>
          <a:prstGeom prst="rect">
            <a:avLst/>
          </a:prstGeom>
          <a:effectLst>
            <a:outerShdw blurRad="254000" algn="t" rotWithShape="0">
              <a:srgbClr val="3D000E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04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F440E-292C-365F-5896-A45CF4478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D7B95C-C4A6-5E93-6B91-6A13834DF117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769E6-6EA3-FD49-9D24-98DDC52E73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440000"/>
            <a:ext cx="3350829" cy="3772080"/>
          </a:xfrm>
        </p:spPr>
        <p:txBody>
          <a:bodyPr/>
          <a:lstStyle/>
          <a:p>
            <a:pPr>
              <a:lnSpc>
                <a:spcPts val="2100"/>
              </a:lnSpc>
            </a:pPr>
            <a:r>
              <a:rPr lang="en-GB" sz="1500" b="1" dirty="0"/>
              <a:t>Save for you and your team</a:t>
            </a:r>
            <a:endParaRPr lang="en-GB" sz="1500" dirty="0"/>
          </a:p>
          <a:p>
            <a:pPr>
              <a:lnSpc>
                <a:spcPts val="2100"/>
              </a:lnSpc>
            </a:pPr>
            <a:r>
              <a:rPr lang="en-GB" sz="1500" b="1" dirty="0"/>
              <a:t>Save: </a:t>
            </a:r>
            <a:r>
              <a:rPr lang="en-GB" sz="1500" dirty="0"/>
              <a:t>Keep your work handy so you and your team can access it anytime.</a:t>
            </a:r>
          </a:p>
          <a:p>
            <a:pPr>
              <a:lnSpc>
                <a:spcPts val="2100"/>
              </a:lnSpc>
            </a:pPr>
            <a:r>
              <a:rPr lang="en-GB" sz="1500" b="1" dirty="0"/>
              <a:t>Share: </a:t>
            </a:r>
            <a:r>
              <a:rPr lang="en-GB" sz="1500" dirty="0"/>
              <a:t>Send reports to other users instantly—no need for duplicate work.</a:t>
            </a:r>
          </a:p>
          <a:p>
            <a:pPr>
              <a:lnSpc>
                <a:spcPts val="2100"/>
              </a:lnSpc>
            </a:pPr>
            <a:r>
              <a:rPr lang="en-GB" sz="1500" b="1" dirty="0"/>
              <a:t>Control Access</a:t>
            </a:r>
            <a:r>
              <a:rPr lang="en-GB" sz="1500" dirty="0"/>
              <a:t>: Set user permissions to allow others to view or edit, keeping your data secure and organised.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073890-B638-D396-D9E4-E9D5D72D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64713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Enhanced Data Export</a:t>
            </a:r>
            <a:br>
              <a:rPr lang="en-GB" dirty="0"/>
            </a:b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136FCC-49F6-C5D8-C696-201DF8AB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04" y="1246520"/>
            <a:ext cx="8121172" cy="4568160"/>
          </a:xfrm>
          <a:prstGeom prst="rect">
            <a:avLst/>
          </a:prstGeom>
          <a:noFill/>
          <a:effectLst>
            <a:outerShdw blurRad="254000" algn="t" rotWithShape="0">
              <a:srgbClr val="3D000E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7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A5B75-3E3E-C50F-27D7-FCC0DDEA2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BBA7F3-5B32-4AE9-3A84-A6FCEBB83AB1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B2385-C638-A8F2-69CC-ED0DF6661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800000"/>
            <a:ext cx="3435441" cy="1490793"/>
          </a:xfrm>
        </p:spPr>
        <p:txBody>
          <a:bodyPr/>
          <a:lstStyle/>
          <a:p>
            <a:pPr marL="0" indent="0">
              <a:lnSpc>
                <a:spcPts val="2100"/>
              </a:lnSpc>
              <a:buNone/>
            </a:pPr>
            <a:r>
              <a:rPr lang="en-GB" sz="1500" b="1" dirty="0"/>
              <a:t>Full-width view</a:t>
            </a:r>
            <a:endParaRPr lang="en-GB" altLang="en-US" sz="1500" dirty="0"/>
          </a:p>
          <a:p>
            <a:pPr>
              <a:lnSpc>
                <a:spcPts val="2100"/>
              </a:lnSpc>
            </a:pPr>
            <a:r>
              <a:rPr lang="en-US" altLang="en-US" sz="1500" dirty="0"/>
              <a:t>When creating a report, the screen now expands to full width.</a:t>
            </a:r>
          </a:p>
          <a:p>
            <a:pPr lvl="0" fontAlgn="base">
              <a:lnSpc>
                <a:spcPts val="2100"/>
              </a:lnSpc>
            </a:pPr>
            <a:r>
              <a:rPr lang="en-US" altLang="en-US" sz="1500" dirty="0"/>
              <a:t>This ensures you can view all columns clearly before exporting.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744856-0C55-A0B2-F615-AAEC8DC52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05520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Improved Report Creation Experience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ED1F36-8937-B00A-4171-9DBEFEAF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03" y="1246520"/>
            <a:ext cx="8121175" cy="4568160"/>
          </a:xfrm>
          <a:prstGeom prst="rect">
            <a:avLst/>
          </a:prstGeom>
          <a:effectLst>
            <a:outerShdw blurRad="254000" algn="ctr" rotWithShape="0">
              <a:srgbClr val="3D000E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9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E9518-A050-CD55-9F73-CA8E2D36F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3D2D5D-D3D5-CA31-537E-E70F48FF4E6F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02393-9D87-6908-5E2B-95D9391764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440000"/>
            <a:ext cx="4044948" cy="4491614"/>
          </a:xfrm>
        </p:spPr>
        <p:txBody>
          <a:bodyPr/>
          <a:lstStyle/>
          <a:p>
            <a:pPr marL="0" indent="0">
              <a:lnSpc>
                <a:spcPts val="2100"/>
              </a:lnSpc>
              <a:buNone/>
            </a:pPr>
            <a:r>
              <a:rPr lang="en-GB" sz="1500" b="1" dirty="0"/>
              <a:t>Export Enquiry data</a:t>
            </a:r>
          </a:p>
          <a:p>
            <a:pPr marL="0" indent="0">
              <a:lnSpc>
                <a:spcPts val="2100"/>
              </a:lnSpc>
              <a:buNone/>
            </a:pPr>
            <a:r>
              <a:rPr lang="en-GB" sz="1500" dirty="0"/>
              <a:t>We haven’t stopped there — your </a:t>
            </a:r>
            <a:r>
              <a:rPr lang="en-GB" sz="1500" b="1" dirty="0"/>
              <a:t>Enquiries</a:t>
            </a:r>
            <a:r>
              <a:rPr lang="en-GB" sz="1500" dirty="0"/>
              <a:t> screen now includes the </a:t>
            </a:r>
            <a:br>
              <a:rPr lang="en-GB" sz="1500" dirty="0"/>
            </a:br>
            <a:r>
              <a:rPr lang="en-GB" sz="1500" dirty="0"/>
              <a:t>same powerful features as your Reports:</a:t>
            </a:r>
          </a:p>
          <a:p>
            <a:pPr>
              <a:lnSpc>
                <a:spcPts val="2100"/>
              </a:lnSpc>
            </a:pPr>
            <a:r>
              <a:rPr lang="en-GB" sz="1500" b="1" dirty="0"/>
              <a:t>Search &amp; Filter: </a:t>
            </a:r>
            <a:r>
              <a:rPr lang="en-GB" sz="1500" dirty="0"/>
              <a:t>Quickly find the enquiries that matter most.</a:t>
            </a:r>
          </a:p>
          <a:p>
            <a:pPr>
              <a:lnSpc>
                <a:spcPts val="2100"/>
              </a:lnSpc>
            </a:pPr>
            <a:r>
              <a:rPr lang="en-GB" sz="1500" b="1" dirty="0"/>
              <a:t>Export Reports: </a:t>
            </a:r>
            <a:r>
              <a:rPr lang="en-GB" sz="1500" dirty="0"/>
              <a:t>Download enquiry data instantly for further analysis or sharing.</a:t>
            </a:r>
            <a:br>
              <a:rPr lang="en-GB" sz="1500" dirty="0"/>
            </a:br>
            <a:endParaRPr lang="en-GB" sz="1500" dirty="0"/>
          </a:p>
          <a:p>
            <a:pPr marL="0" indent="0">
              <a:lnSpc>
                <a:spcPts val="2100"/>
              </a:lnSpc>
              <a:buNone/>
            </a:pPr>
            <a:r>
              <a:rPr lang="en-GB" sz="1500" b="1" dirty="0"/>
              <a:t>Why this matters:</a:t>
            </a:r>
            <a:endParaRPr lang="en-GB" sz="1500" dirty="0"/>
          </a:p>
          <a:p>
            <a:pPr>
              <a:lnSpc>
                <a:spcPts val="2100"/>
              </a:lnSpc>
            </a:pPr>
            <a:r>
              <a:rPr lang="en-GB" sz="1500" dirty="0"/>
              <a:t>Saves time by letting you access exactly the data you need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Makes reporting and decision-making faster and more efficient</a:t>
            </a:r>
            <a:r>
              <a:rPr lang="en-GB" sz="1500" b="1" dirty="0"/>
              <a:t> </a:t>
            </a:r>
            <a:endParaRPr lang="en-GB" sz="15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12729E-66E4-0B91-DF9B-57DFCB93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64713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Enquiry Data Export</a:t>
            </a:r>
            <a:br>
              <a:rPr lang="en-GB" dirty="0"/>
            </a:b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8162D49-04CC-FCBA-B1F9-46C49663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97" t="11340" r="10497" b="11750"/>
          <a:stretch>
            <a:fillRect/>
          </a:stretch>
        </p:blipFill>
        <p:spPr>
          <a:xfrm>
            <a:off x="6117482" y="542658"/>
            <a:ext cx="5692818" cy="5772684"/>
          </a:xfrm>
          <a:prstGeom prst="rect">
            <a:avLst/>
          </a:prstGeom>
          <a:effectLst>
            <a:outerShdw blurRad="254000" algn="t" rotWithShape="0">
              <a:srgbClr val="3D000E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50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79323-C87C-A597-A3D2-B4B626E0B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ED83CA-171B-A037-DDF7-2D38F11CEDAD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6D4B0-EA40-7F90-FBB1-18BE438AB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1800000"/>
            <a:ext cx="4219760" cy="3337452"/>
          </a:xfrm>
        </p:spPr>
        <p:txBody>
          <a:bodyPr/>
          <a:lstStyle/>
          <a:p>
            <a:pPr marL="0" indent="0">
              <a:lnSpc>
                <a:spcPts val="2100"/>
              </a:lnSpc>
              <a:buNone/>
            </a:pPr>
            <a:r>
              <a:rPr lang="en-GB" sz="1500" b="1" dirty="0"/>
              <a:t>Track and export all core interactions</a:t>
            </a:r>
          </a:p>
          <a:p>
            <a:pPr marL="0" indent="0">
              <a:lnSpc>
                <a:spcPts val="2100"/>
              </a:lnSpc>
              <a:buNone/>
            </a:pPr>
            <a:r>
              <a:rPr lang="en-GB" sz="1500" dirty="0"/>
              <a:t>A new </a:t>
            </a:r>
            <a:r>
              <a:rPr lang="en-GB" sz="1500" b="1" dirty="0"/>
              <a:t>Activity module</a:t>
            </a:r>
            <a:r>
              <a:rPr lang="en-GB" sz="1500" dirty="0"/>
              <a:t> will be available in the black navigation bar, giving you full control over your interactions:</a:t>
            </a:r>
          </a:p>
          <a:p>
            <a:pPr lvl="0" fontAlgn="base">
              <a:lnSpc>
                <a:spcPts val="2100"/>
              </a:lnSpc>
            </a:pPr>
            <a:r>
              <a:rPr lang="en-US" altLang="en-US" sz="1500" b="1" dirty="0"/>
              <a:t>Search: </a:t>
            </a:r>
            <a:r>
              <a:rPr lang="en-US" altLang="en-US" sz="1500" dirty="0"/>
              <a:t>Quickly find any activity across your system.</a:t>
            </a:r>
          </a:p>
          <a:p>
            <a:pPr lvl="0" fontAlgn="base">
              <a:lnSpc>
                <a:spcPts val="2100"/>
              </a:lnSpc>
            </a:pPr>
            <a:r>
              <a:rPr lang="en-US" altLang="en-US" sz="1500" b="1" dirty="0"/>
              <a:t>Filter: </a:t>
            </a:r>
            <a:r>
              <a:rPr lang="en-US" altLang="en-US" sz="1500" dirty="0"/>
              <a:t>Locate specific activities with ease.</a:t>
            </a:r>
          </a:p>
          <a:p>
            <a:pPr lvl="0" fontAlgn="base">
              <a:lnSpc>
                <a:spcPts val="2100"/>
              </a:lnSpc>
            </a:pPr>
            <a:r>
              <a:rPr lang="en-US" altLang="en-US" sz="1500" b="1" dirty="0"/>
              <a:t>Export: </a:t>
            </a:r>
            <a:r>
              <a:rPr lang="en-US" altLang="en-US" sz="1500" dirty="0"/>
              <a:t>Download activity data instantly for analysis or sharing.</a:t>
            </a:r>
          </a:p>
          <a:p>
            <a:pPr lvl="0" fontAlgn="base">
              <a:lnSpc>
                <a:spcPts val="2100"/>
              </a:lnSpc>
            </a:pPr>
            <a:r>
              <a:rPr lang="en-US" altLang="en-US" sz="1500" b="1" dirty="0"/>
              <a:t>Create Reports: </a:t>
            </a:r>
            <a:r>
              <a:rPr lang="en-US" altLang="en-US" sz="1500" dirty="0"/>
              <a:t>Generate activity reports tailored for you and your team.</a:t>
            </a:r>
            <a:endParaRPr lang="en-GB" sz="15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078BD7-33F4-A8AA-8CA2-D6BE18F8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647131" cy="810478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New Activity Module – Coming Soon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Picture 5" descr="A computer with a screen showing statistics&#10;&#10;Description automatically generated">
            <a:extLst>
              <a:ext uri="{FF2B5EF4-FFF2-40B4-BE49-F238E27FC236}">
                <a16:creationId xmlns:a16="http://schemas.microsoft.com/office/drawing/2014/main" id="{069D0744-F043-524E-4A27-CC664C1023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601" y="508000"/>
            <a:ext cx="6095240" cy="5842000"/>
          </a:xfrm>
          <a:prstGeom prst="rect">
            <a:avLst/>
          </a:prstGeom>
        </p:spPr>
      </p:pic>
      <p:pic>
        <p:nvPicPr>
          <p:cNvPr id="4" name="Picture 3" descr="A red circle with a white arrow&#10;&#10;AI-generated content may be incorrect.">
            <a:extLst>
              <a:ext uri="{FF2B5EF4-FFF2-40B4-BE49-F238E27FC236}">
                <a16:creationId xmlns:a16="http://schemas.microsoft.com/office/drawing/2014/main" id="{8E73ED43-6BD6-E841-16AD-F9E664551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537" y="222607"/>
            <a:ext cx="2106127" cy="2141824"/>
          </a:xfrm>
          <a:prstGeom prst="rect">
            <a:avLst/>
          </a:prstGeom>
          <a:effectLst>
            <a:outerShdw blurRad="546554" dist="542413" dir="5340000" algn="tl" rotWithShape="0">
              <a:srgbClr val="3D000E">
                <a:alpha val="25000"/>
              </a:srgbClr>
            </a:outerShdw>
          </a:effectLst>
        </p:spPr>
      </p:pic>
      <p:pic>
        <p:nvPicPr>
          <p:cNvPr id="8" name="Picture 7" descr="A red circle with a white outline on it&#10;&#10;AI-generated content may be incorrect.">
            <a:extLst>
              <a:ext uri="{FF2B5EF4-FFF2-40B4-BE49-F238E27FC236}">
                <a16:creationId xmlns:a16="http://schemas.microsoft.com/office/drawing/2014/main" id="{E96CF2CF-22AB-AA33-52DF-27D53F6D0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3551" y="3576978"/>
            <a:ext cx="1560474" cy="1560474"/>
          </a:xfrm>
          <a:prstGeom prst="rect">
            <a:avLst/>
          </a:prstGeom>
          <a:effectLst>
            <a:outerShdw blurRad="308438" dist="545301" dir="4200000" algn="tr" rotWithShape="0">
              <a:srgbClr val="3D000E">
                <a:alpha val="20000"/>
              </a:srgbClr>
            </a:outerShdw>
          </a:effectLst>
        </p:spPr>
      </p:pic>
      <p:pic>
        <p:nvPicPr>
          <p:cNvPr id="11" name="Picture 10" descr="A red circle with a white logo&#10;&#10;AI-generated content may be incorrect.">
            <a:extLst>
              <a:ext uri="{FF2B5EF4-FFF2-40B4-BE49-F238E27FC236}">
                <a16:creationId xmlns:a16="http://schemas.microsoft.com/office/drawing/2014/main" id="{9068F969-AF9C-9CC4-DA42-A9257677E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4771" y="1010225"/>
            <a:ext cx="1363387" cy="1354206"/>
          </a:xfrm>
          <a:prstGeom prst="rect">
            <a:avLst/>
          </a:prstGeom>
          <a:effectLst>
            <a:outerShdw blurRad="393481" dist="1141977" dir="5280000" sx="99000" sy="99000" algn="tr" rotWithShape="0">
              <a:srgbClr val="3D000E">
                <a:alpha val="10000"/>
              </a:srgbClr>
            </a:outerShdw>
          </a:effectLst>
        </p:spPr>
      </p:pic>
      <p:pic>
        <p:nvPicPr>
          <p:cNvPr id="13" name="Picture 12" descr="A red circle with a white circle with a white circle on it&#10;&#10;AI-generated content may be incorrect.">
            <a:extLst>
              <a:ext uri="{FF2B5EF4-FFF2-40B4-BE49-F238E27FC236}">
                <a16:creationId xmlns:a16="http://schemas.microsoft.com/office/drawing/2014/main" id="{E74E0EBD-F414-6E39-6585-AD3D3A96C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1600" y="4095604"/>
            <a:ext cx="1909344" cy="1909344"/>
          </a:xfrm>
          <a:prstGeom prst="rect">
            <a:avLst/>
          </a:prstGeom>
          <a:effectLst>
            <a:outerShdw blurRad="579677" dist="389040" dir="6380979" algn="t" rotWithShape="0">
              <a:srgbClr val="3D000E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7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FAD9E9-2B25-43BE-9DD1-4EBBCA2D9CFC}"/>
              </a:ext>
            </a:extLst>
          </p:cNvPr>
          <p:cNvSpPr/>
          <p:nvPr/>
        </p:nvSpPr>
        <p:spPr>
          <a:xfrm>
            <a:off x="237067" y="237067"/>
            <a:ext cx="11717866" cy="6383867"/>
          </a:xfrm>
          <a:prstGeom prst="roundRect">
            <a:avLst>
              <a:gd name="adj" fmla="val 4068"/>
            </a:avLst>
          </a:prstGeom>
          <a:gradFill flip="none" rotWithShape="1">
            <a:gsLst>
              <a:gs pos="0">
                <a:srgbClr val="3D000E"/>
              </a:gs>
              <a:gs pos="100000">
                <a:srgbClr val="D50032"/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23EBF-C67D-1F57-705B-7184F4217CCA}"/>
              </a:ext>
            </a:extLst>
          </p:cNvPr>
          <p:cNvSpPr txBox="1"/>
          <p:nvPr/>
        </p:nvSpPr>
        <p:spPr>
          <a:xfrm>
            <a:off x="3047999" y="2921168"/>
            <a:ext cx="6096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i="0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6819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8EFC8AB-4915-E3CD-BC8D-C868BF5ACCD5}"/>
              </a:ext>
            </a:extLst>
          </p:cNvPr>
          <p:cNvSpPr/>
          <p:nvPr/>
        </p:nvSpPr>
        <p:spPr>
          <a:xfrm>
            <a:off x="235017" y="234653"/>
            <a:ext cx="11717866" cy="6383867"/>
          </a:xfrm>
          <a:prstGeom prst="roundRect">
            <a:avLst>
              <a:gd name="adj" fmla="val 4068"/>
            </a:avLst>
          </a:prstGeom>
          <a:gradFill flip="none" rotWithShape="1">
            <a:gsLst>
              <a:gs pos="0">
                <a:srgbClr val="3D000E"/>
              </a:gs>
              <a:gs pos="100000">
                <a:srgbClr val="D50032"/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red circular arrow with a black background&#10;&#10;AI-generated content may be incorrect.">
            <a:extLst>
              <a:ext uri="{FF2B5EF4-FFF2-40B4-BE49-F238E27FC236}">
                <a16:creationId xmlns:a16="http://schemas.microsoft.com/office/drawing/2014/main" id="{19950618-2F62-E393-00CF-36C40251A8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633" y="-9604270"/>
            <a:ext cx="17868705" cy="17026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35FBA0-9FC1-02C2-6BE6-A639E400AFBD}"/>
              </a:ext>
            </a:extLst>
          </p:cNvPr>
          <p:cNvSpPr txBox="1"/>
          <p:nvPr/>
        </p:nvSpPr>
        <p:spPr>
          <a:xfrm>
            <a:off x="764694" y="547846"/>
            <a:ext cx="9747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Tractivity Customer Day</a:t>
            </a:r>
          </a:p>
          <a:p>
            <a:pPr>
              <a:lnSpc>
                <a:spcPts val="3600"/>
              </a:lnSpc>
            </a:pPr>
            <a:r>
              <a:rPr lang="en-US" sz="3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 Look at the Tractivity Roadmap:</a:t>
            </a:r>
          </a:p>
          <a:p>
            <a:pPr>
              <a:lnSpc>
                <a:spcPts val="3600"/>
              </a:lnSpc>
            </a:pPr>
            <a:r>
              <a:rPr lang="en-US" sz="3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Innovating for a smarter, faster, and more accessible future...</a:t>
            </a:r>
          </a:p>
        </p:txBody>
      </p:sp>
      <p:pic>
        <p:nvPicPr>
          <p:cNvPr id="15" name="Picture 14" descr="A black and white logo&#10;&#10;AI-generated content may be incorrect.">
            <a:extLst>
              <a:ext uri="{FF2B5EF4-FFF2-40B4-BE49-F238E27FC236}">
                <a16:creationId xmlns:a16="http://schemas.microsoft.com/office/drawing/2014/main" id="{E83A74D8-3AE5-E593-11F0-2F3638146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832" y="5463247"/>
            <a:ext cx="2011717" cy="6990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C001CD-C203-C385-7969-EE2E3E0E5C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4588" y="6620934"/>
            <a:ext cx="6633883" cy="900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B87E1C-9041-8D34-722B-6FAF4F33F9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65294" y="-665801"/>
            <a:ext cx="6633883" cy="900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A0F919-9934-BDD9-4BF5-ADD00495C7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54933" y="1924998"/>
            <a:ext cx="1474196" cy="5112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DFF3AA-79DF-8E7C-4D90-D78A8FD65A20}"/>
              </a:ext>
            </a:extLst>
          </p:cNvPr>
          <p:cNvCxnSpPr>
            <a:cxnSpLocks/>
            <a:stCxn id="35" idx="6"/>
            <a:endCxn id="36" idx="6"/>
          </p:cNvCxnSpPr>
          <p:nvPr/>
        </p:nvCxnSpPr>
        <p:spPr>
          <a:xfrm flipV="1">
            <a:off x="1074613" y="4498617"/>
            <a:ext cx="10328783" cy="34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84AF23-72FB-6911-F6D0-7962F7770B22}"/>
              </a:ext>
            </a:extLst>
          </p:cNvPr>
          <p:cNvCxnSpPr/>
          <p:nvPr/>
        </p:nvCxnSpPr>
        <p:spPr>
          <a:xfrm>
            <a:off x="2498579" y="3948804"/>
            <a:ext cx="0" cy="55912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E831C7-6011-989D-9D19-66C782C82CA6}"/>
              </a:ext>
            </a:extLst>
          </p:cNvPr>
          <p:cNvCxnSpPr/>
          <p:nvPr/>
        </p:nvCxnSpPr>
        <p:spPr>
          <a:xfrm>
            <a:off x="4765165" y="4502101"/>
            <a:ext cx="0" cy="55912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93BDE1-6089-BAA8-F071-42D0C2F2B43E}"/>
              </a:ext>
            </a:extLst>
          </p:cNvPr>
          <p:cNvCxnSpPr/>
          <p:nvPr/>
        </p:nvCxnSpPr>
        <p:spPr>
          <a:xfrm>
            <a:off x="7036605" y="3948804"/>
            <a:ext cx="0" cy="55912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644FD9-A1FF-63D9-879A-6047E614F895}"/>
              </a:ext>
            </a:extLst>
          </p:cNvPr>
          <p:cNvCxnSpPr/>
          <p:nvPr/>
        </p:nvCxnSpPr>
        <p:spPr>
          <a:xfrm>
            <a:off x="9497207" y="4502101"/>
            <a:ext cx="0" cy="55912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8C23791-465B-7F36-F49C-E521C9FB5325}"/>
              </a:ext>
            </a:extLst>
          </p:cNvPr>
          <p:cNvSpPr txBox="1"/>
          <p:nvPr/>
        </p:nvSpPr>
        <p:spPr>
          <a:xfrm>
            <a:off x="788234" y="4508598"/>
            <a:ext cx="768292" cy="496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2024</a:t>
            </a:r>
            <a:endParaRPr lang="en-US" sz="32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0EC98B-AF04-7AD5-46D5-5A41CCF05BE0}"/>
              </a:ext>
            </a:extLst>
          </p:cNvPr>
          <p:cNvSpPr txBox="1"/>
          <p:nvPr/>
        </p:nvSpPr>
        <p:spPr>
          <a:xfrm>
            <a:off x="10801721" y="4541110"/>
            <a:ext cx="768292" cy="496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2026</a:t>
            </a:r>
            <a:endParaRPr lang="en-US" sz="32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456B739-35F0-23FA-C0E3-2433CB0A1C77}"/>
              </a:ext>
            </a:extLst>
          </p:cNvPr>
          <p:cNvSpPr/>
          <p:nvPr/>
        </p:nvSpPr>
        <p:spPr>
          <a:xfrm>
            <a:off x="847469" y="4388529"/>
            <a:ext cx="227144" cy="2271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630C9B0-5923-E666-8F1B-5314AE0B64D6}"/>
              </a:ext>
            </a:extLst>
          </p:cNvPr>
          <p:cNvSpPr/>
          <p:nvPr/>
        </p:nvSpPr>
        <p:spPr>
          <a:xfrm>
            <a:off x="11176252" y="4385045"/>
            <a:ext cx="227144" cy="2271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9FE9D0C-6E1D-4F98-22E2-37B21C1F7255}"/>
              </a:ext>
            </a:extLst>
          </p:cNvPr>
          <p:cNvSpPr/>
          <p:nvPr/>
        </p:nvSpPr>
        <p:spPr>
          <a:xfrm>
            <a:off x="2433040" y="3889865"/>
            <a:ext cx="131663" cy="131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A896C1C-7A6C-09D5-B198-08E94CD79466}"/>
              </a:ext>
            </a:extLst>
          </p:cNvPr>
          <p:cNvSpPr/>
          <p:nvPr/>
        </p:nvSpPr>
        <p:spPr>
          <a:xfrm>
            <a:off x="6970773" y="3891702"/>
            <a:ext cx="131663" cy="131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7841BB8-9EA9-54A3-32AE-4C34010860B1}"/>
              </a:ext>
            </a:extLst>
          </p:cNvPr>
          <p:cNvSpPr/>
          <p:nvPr/>
        </p:nvSpPr>
        <p:spPr>
          <a:xfrm>
            <a:off x="4701101" y="5000693"/>
            <a:ext cx="131663" cy="131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BF9E592-DA17-E5EB-69BC-F6687A0466BD}"/>
              </a:ext>
            </a:extLst>
          </p:cNvPr>
          <p:cNvSpPr/>
          <p:nvPr/>
        </p:nvSpPr>
        <p:spPr>
          <a:xfrm>
            <a:off x="9435371" y="4967279"/>
            <a:ext cx="131663" cy="131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white line drawing of a gear&#10;&#10;AI-generated content may be incorrect.">
            <a:extLst>
              <a:ext uri="{FF2B5EF4-FFF2-40B4-BE49-F238E27FC236}">
                <a16:creationId xmlns:a16="http://schemas.microsoft.com/office/drawing/2014/main" id="{3BDA1384-CC9A-172A-3964-70F4EA1D6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466" y="5253611"/>
            <a:ext cx="613398" cy="613398"/>
          </a:xfrm>
          <a:prstGeom prst="rect">
            <a:avLst/>
          </a:prstGeom>
        </p:spPr>
      </p:pic>
      <p:pic>
        <p:nvPicPr>
          <p:cNvPr id="25" name="Picture 24" descr="A white gear with lines and dots&#10;&#10;AI-generated content may be incorrect.">
            <a:extLst>
              <a:ext uri="{FF2B5EF4-FFF2-40B4-BE49-F238E27FC236}">
                <a16:creationId xmlns:a16="http://schemas.microsoft.com/office/drawing/2014/main" id="{1B4AC8CA-2764-C9AF-6794-B105582AE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6403" y="5253612"/>
            <a:ext cx="709617" cy="613398"/>
          </a:xfrm>
          <a:prstGeom prst="rect">
            <a:avLst/>
          </a:prstGeom>
        </p:spPr>
      </p:pic>
      <p:pic>
        <p:nvPicPr>
          <p:cNvPr id="29" name="Picture 28" descr="A white logo with dots and lines&#10;&#10;AI-generated content may be incorrect.">
            <a:extLst>
              <a:ext uri="{FF2B5EF4-FFF2-40B4-BE49-F238E27FC236}">
                <a16:creationId xmlns:a16="http://schemas.microsoft.com/office/drawing/2014/main" id="{6D8E890B-139A-1977-857D-7D4028C6E6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6528" y="2890108"/>
            <a:ext cx="820152" cy="820152"/>
          </a:xfrm>
          <a:prstGeom prst="rect">
            <a:avLst/>
          </a:prstGeom>
        </p:spPr>
      </p:pic>
      <p:pic>
        <p:nvPicPr>
          <p:cNvPr id="47" name="Picture 46" descr="A white cloud with a black background&#10;&#10;AI-generated content may be incorrect.">
            <a:extLst>
              <a:ext uri="{FF2B5EF4-FFF2-40B4-BE49-F238E27FC236}">
                <a16:creationId xmlns:a16="http://schemas.microsoft.com/office/drawing/2014/main" id="{8B19E98E-BDDF-1DF5-DA12-4D9C53D6B9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5852" y="2956668"/>
            <a:ext cx="799076" cy="79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865C7-FC80-436E-07E9-3E8870542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918425-D5F6-2218-E0AC-6C91D49C1505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131CB-31C4-912A-684C-AB5D800AE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682581" cy="393954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D50032"/>
                </a:solidFill>
                <a:latin typeface="Poppins" pitchFamily="2" charset="77"/>
                <a:cs typeface="Poppins" pitchFamily="2" charset="77"/>
              </a:rPr>
              <a:t>The Front-End Refactor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E5-4BF8-DAA4-C132-A6567C2648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545083"/>
            <a:ext cx="4819740" cy="3568028"/>
          </a:xfrm>
        </p:spPr>
        <p:txBody>
          <a:bodyPr/>
          <a:lstStyle/>
          <a:p>
            <a:pPr marL="0" indent="0">
              <a:lnSpc>
                <a:spcPts val="2100"/>
              </a:lnSpc>
              <a:buNone/>
            </a:pPr>
            <a:r>
              <a:rPr lang="en-GB" b="1" dirty="0"/>
              <a:t>From February 2025 - Front-end rebuild</a:t>
            </a:r>
            <a:endParaRPr lang="en-GB" dirty="0"/>
          </a:p>
          <a:p>
            <a:pPr>
              <a:lnSpc>
                <a:spcPts val="2100"/>
              </a:lnSpc>
            </a:pPr>
            <a:r>
              <a:rPr lang="en-GB" dirty="0"/>
              <a:t>Transitioning our platform to Microsoft’s latest web technology.</a:t>
            </a:r>
          </a:p>
          <a:p>
            <a:pPr>
              <a:lnSpc>
                <a:spcPts val="2100"/>
              </a:lnSpc>
            </a:pPr>
            <a:endParaRPr lang="en-GB" dirty="0"/>
          </a:p>
          <a:p>
            <a:pPr>
              <a:lnSpc>
                <a:spcPts val="2100"/>
              </a:lnSpc>
            </a:pPr>
            <a:r>
              <a:rPr lang="en-GB" b="1" dirty="0"/>
              <a:t>Benefits</a:t>
            </a:r>
            <a:r>
              <a:rPr lang="en-GB" dirty="0"/>
              <a:t>:</a:t>
            </a:r>
          </a:p>
          <a:p>
            <a:pPr lvl="1">
              <a:lnSpc>
                <a:spcPts val="2100"/>
              </a:lnSpc>
            </a:pPr>
            <a:r>
              <a:rPr lang="en-GB" dirty="0"/>
              <a:t>Faster, smoother performance</a:t>
            </a:r>
          </a:p>
          <a:p>
            <a:pPr lvl="1">
              <a:lnSpc>
                <a:spcPts val="2100"/>
              </a:lnSpc>
            </a:pPr>
            <a:r>
              <a:rPr lang="en-GB" dirty="0"/>
              <a:t>Enhanced user experience</a:t>
            </a:r>
          </a:p>
          <a:p>
            <a:pPr lvl="1">
              <a:lnSpc>
                <a:spcPts val="2100"/>
              </a:lnSpc>
            </a:pPr>
            <a:r>
              <a:rPr lang="en-GB" dirty="0"/>
              <a:t>Aligned with latest </a:t>
            </a:r>
            <a:r>
              <a:rPr lang="en-GB" b="1" dirty="0"/>
              <a:t>WCAG 2.2 AA</a:t>
            </a:r>
            <a:r>
              <a:rPr lang="en-GB" dirty="0"/>
              <a:t> accessibility standards</a:t>
            </a:r>
          </a:p>
          <a:p>
            <a:pPr lvl="1">
              <a:lnSpc>
                <a:spcPts val="2100"/>
              </a:lnSpc>
            </a:pPr>
            <a:r>
              <a:rPr lang="en-GB" dirty="0"/>
              <a:t>Modern, future-proof platform interface</a:t>
            </a:r>
          </a:p>
          <a:p>
            <a:pPr lvl="1">
              <a:lnSpc>
                <a:spcPts val="2100"/>
              </a:lnSpc>
            </a:pPr>
            <a:r>
              <a:rPr lang="en-GB" dirty="0"/>
              <a:t>Future scalability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44BFD3-5606-2306-254A-3F3BEAA7CC66}"/>
              </a:ext>
            </a:extLst>
          </p:cNvPr>
          <p:cNvSpPr/>
          <p:nvPr/>
        </p:nvSpPr>
        <p:spPr>
          <a:xfrm>
            <a:off x="9179589" y="2632905"/>
            <a:ext cx="2537927" cy="1275183"/>
          </a:xfrm>
          <a:prstGeom prst="roundRect">
            <a:avLst/>
          </a:prstGeom>
          <a:solidFill>
            <a:srgbClr val="D50032"/>
          </a:solidFill>
          <a:ln w="635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Adaptive to </a:t>
            </a:r>
            <a:b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screen size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C648F7-D6D3-2D22-3922-252781C986C5}"/>
              </a:ext>
            </a:extLst>
          </p:cNvPr>
          <p:cNvSpPr/>
          <p:nvPr/>
        </p:nvSpPr>
        <p:spPr>
          <a:xfrm>
            <a:off x="6247994" y="982824"/>
            <a:ext cx="2537927" cy="1275183"/>
          </a:xfrm>
          <a:prstGeom prst="roundRect">
            <a:avLst/>
          </a:prstGeom>
          <a:solidFill>
            <a:srgbClr val="D5003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Speed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D0CA6C-9687-DE6E-33C4-DE6A37A210C6}"/>
              </a:ext>
            </a:extLst>
          </p:cNvPr>
          <p:cNvSpPr/>
          <p:nvPr/>
        </p:nvSpPr>
        <p:spPr>
          <a:xfrm>
            <a:off x="6247995" y="2645229"/>
            <a:ext cx="2537927" cy="1275183"/>
          </a:xfrm>
          <a:prstGeom prst="roundRect">
            <a:avLst/>
          </a:prstGeom>
          <a:solidFill>
            <a:srgbClr val="3D000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Mobile </a:t>
            </a:r>
            <a:b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Accessible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436796-4CE3-BDAC-7042-E507F3924FCD}"/>
              </a:ext>
            </a:extLst>
          </p:cNvPr>
          <p:cNvSpPr/>
          <p:nvPr/>
        </p:nvSpPr>
        <p:spPr>
          <a:xfrm>
            <a:off x="9179590" y="982824"/>
            <a:ext cx="2537927" cy="1275183"/>
          </a:xfrm>
          <a:prstGeom prst="roundRect">
            <a:avLst/>
          </a:prstGeom>
          <a:solidFill>
            <a:srgbClr val="3D000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Accessibility </a:t>
            </a:r>
            <a:b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Standards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93106C-D9E6-813D-5571-968BB0DEDC49}"/>
              </a:ext>
            </a:extLst>
          </p:cNvPr>
          <p:cNvSpPr/>
          <p:nvPr/>
        </p:nvSpPr>
        <p:spPr>
          <a:xfrm>
            <a:off x="9179590" y="4282987"/>
            <a:ext cx="2537927" cy="1275183"/>
          </a:xfrm>
          <a:prstGeom prst="roundRect">
            <a:avLst/>
          </a:prstGeom>
          <a:solidFill>
            <a:srgbClr val="3D000E"/>
          </a:solidFill>
          <a:ln w="635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Multi-Lingual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DFC9BD9-A2BC-6ECD-E99D-5939F476CF55}"/>
              </a:ext>
            </a:extLst>
          </p:cNvPr>
          <p:cNvSpPr/>
          <p:nvPr/>
        </p:nvSpPr>
        <p:spPr>
          <a:xfrm>
            <a:off x="6247995" y="4307634"/>
            <a:ext cx="2537927" cy="1275183"/>
          </a:xfrm>
          <a:prstGeom prst="roundRect">
            <a:avLst/>
          </a:prstGeom>
          <a:solidFill>
            <a:srgbClr val="D50032"/>
          </a:solidFill>
          <a:ln w="635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Different </a:t>
            </a:r>
            <a:b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Time zones</a:t>
            </a:r>
          </a:p>
        </p:txBody>
      </p:sp>
    </p:spTree>
    <p:extLst>
      <p:ext uri="{BB962C8B-B14F-4D97-AF65-F5344CB8AC3E}">
        <p14:creationId xmlns:p14="http://schemas.microsoft.com/office/powerpoint/2010/main" val="60031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796A3A-05D0-6277-A948-E052C89A0CE1}"/>
              </a:ext>
            </a:extLst>
          </p:cNvPr>
          <p:cNvSpPr/>
          <p:nvPr/>
        </p:nvSpPr>
        <p:spPr>
          <a:xfrm>
            <a:off x="237067" y="237067"/>
            <a:ext cx="11717866" cy="6383867"/>
          </a:xfrm>
          <a:prstGeom prst="roundRect">
            <a:avLst>
              <a:gd name="adj" fmla="val 4068"/>
            </a:avLst>
          </a:prstGeom>
          <a:gradFill flip="none" rotWithShape="1">
            <a:gsLst>
              <a:gs pos="0">
                <a:srgbClr val="3D000E"/>
              </a:gs>
              <a:gs pos="100000">
                <a:srgbClr val="D50032"/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A5CC4E-9A1E-E937-8F1A-D60A8B15EAD0}"/>
              </a:ext>
            </a:extLst>
          </p:cNvPr>
          <p:cNvSpPr txBox="1"/>
          <p:nvPr/>
        </p:nvSpPr>
        <p:spPr>
          <a:xfrm>
            <a:off x="2135493" y="2459504"/>
            <a:ext cx="738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 look back at </a:t>
            </a:r>
          </a:p>
          <a:p>
            <a:pPr algn="ctr"/>
            <a:r>
              <a:rPr lang="en-GB" sz="6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June’s event</a:t>
            </a:r>
            <a:endParaRPr lang="en-GB" sz="6000" i="0" dirty="0">
              <a:solidFill>
                <a:schemeClr val="bg1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7065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tivity New Features 1080.mp4">
            <a:hlinkClick r:id="" action="ppaction://media"/>
            <a:extLst>
              <a:ext uri="{FF2B5EF4-FFF2-40B4-BE49-F238E27FC236}">
                <a16:creationId xmlns:a16="http://schemas.microsoft.com/office/drawing/2014/main" id="{C18A4408-07A4-B6AC-E8AC-2869C5770A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4DE3F-1B4C-205C-90EB-575E52D62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2D8157-BD2F-B122-9E1A-75CE42B26230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00B54-2EF7-81FD-BBEC-311D10B63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95868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Sneak Preview – </a:t>
            </a:r>
            <a:br>
              <a:rPr lang="en-GB" dirty="0"/>
            </a:br>
            <a:r>
              <a:rPr lang="en-GB" dirty="0"/>
              <a:t>Home screen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7FB3D1-93E4-F361-9EF7-11503D5909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2161309"/>
            <a:ext cx="3834073" cy="3067891"/>
          </a:xfrm>
        </p:spPr>
        <p:txBody>
          <a:bodyPr/>
          <a:lstStyle/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b="1" dirty="0"/>
              <a:t>Module-by-module approach</a:t>
            </a:r>
          </a:p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dirty="0"/>
              <a:t>Designed with consistency in mind.</a:t>
            </a:r>
          </a:p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endParaRPr lang="en-GB" dirty="0"/>
          </a:p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dirty="0"/>
              <a:t>Subtle style changes have</a:t>
            </a:r>
            <a:br>
              <a:rPr lang="en-GB" dirty="0"/>
            </a:br>
            <a:r>
              <a:rPr lang="en-GB" dirty="0"/>
              <a:t>been made: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dirty="0"/>
              <a:t>Rounded tabs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dirty="0"/>
              <a:t>Filter columns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dirty="0"/>
              <a:t>Colour scheme tweaks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FCF3CA-81F5-2D35-3BD6-8A0EB61F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990" y="391886"/>
            <a:ext cx="6838093" cy="8183852"/>
          </a:xfrm>
          <a:prstGeom prst="rect">
            <a:avLst/>
          </a:prstGeom>
          <a:effectLst>
            <a:outerShdw blurRad="254000" algn="tl" rotWithShape="0">
              <a:srgbClr val="3D000E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06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85D8A-5CA8-4BBC-625C-81463A644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A8EF35-F69E-8CC5-86A7-11108B96CD84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1B6F5-9C63-9B55-00AA-8B011A7B8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95868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Sneak Preview – </a:t>
            </a:r>
            <a:br>
              <a:rPr lang="en-GB" dirty="0"/>
            </a:br>
            <a:r>
              <a:rPr lang="en-GB" dirty="0"/>
              <a:t>Shared Mailbox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58BC990-1766-B425-3C81-526472895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2161309"/>
            <a:ext cx="3474495" cy="2183034"/>
          </a:xfrm>
        </p:spPr>
        <p:txBody>
          <a:bodyPr/>
          <a:lstStyle/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b="1" dirty="0"/>
              <a:t>New Shared Mailbox interface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dirty="0"/>
              <a:t>Ability to sort on Subject, Received Date and From Recipient.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dirty="0"/>
              <a:t>Search through your entire inbox using the new filter function.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B3B27-02AC-9D46-C8BA-338162DF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571" y="831352"/>
            <a:ext cx="6996932" cy="4842947"/>
          </a:xfrm>
          <a:prstGeom prst="rect">
            <a:avLst/>
          </a:prstGeom>
          <a:effectLst>
            <a:outerShdw blurRad="254000" algn="t" rotWithShape="0">
              <a:srgbClr val="3D000E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99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27AEF-5EF8-498B-76BF-DB63EA3A1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4F090-3465-E0A8-4A79-9A8107D1395D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2851D-47E0-3D45-CF3E-93A3CB83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95868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Sneak Preview – </a:t>
            </a:r>
            <a:br>
              <a:rPr lang="en-GB" dirty="0"/>
            </a:br>
            <a:r>
              <a:rPr lang="en-GB" dirty="0"/>
              <a:t>Calendar (Overview)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7D23BE-7260-E5C9-9135-F9F4FFD74F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2161309"/>
            <a:ext cx="3098965" cy="2336922"/>
          </a:xfrm>
        </p:spPr>
        <p:txBody>
          <a:bodyPr/>
          <a:lstStyle/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b="1" dirty="0"/>
              <a:t>New Calendar Interface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b="1" dirty="0"/>
              <a:t>Display</a:t>
            </a:r>
            <a:r>
              <a:rPr lang="en-GB" dirty="0"/>
              <a:t> multiple Activities, Events &amp; Surveys 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dirty="0"/>
              <a:t>Ability to </a:t>
            </a:r>
            <a:r>
              <a:rPr lang="en-GB" b="1" dirty="0"/>
              <a:t>filter</a:t>
            </a:r>
            <a:r>
              <a:rPr lang="en-GB" dirty="0"/>
              <a:t> by User, Team, Date and Type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dirty="0"/>
              <a:t>Ability to </a:t>
            </a:r>
            <a:r>
              <a:rPr lang="en-GB" b="1" dirty="0"/>
              <a:t>read &amp; access </a:t>
            </a:r>
            <a:r>
              <a:rPr lang="en-GB" dirty="0"/>
              <a:t>each interaction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73547-F0A4-240D-6CDD-095DEB05A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717" y="238368"/>
            <a:ext cx="679646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F61437-E5D4-CB9D-47F4-0F2363621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717" y="238368"/>
            <a:ext cx="6796463" cy="6858000"/>
          </a:xfrm>
          <a:prstGeom prst="rect">
            <a:avLst/>
          </a:prstGeom>
          <a:effectLst>
            <a:outerShdw blurRad="254000" algn="t" rotWithShape="0">
              <a:srgbClr val="3D000E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90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C4D85-BFB4-CA64-D207-8A88B707F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5316DB-70F3-A085-19D8-F13A15190C11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A47D9-A57B-A34B-C14C-A3EFFB99E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95868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Sneak Preview – </a:t>
            </a:r>
            <a:br>
              <a:rPr lang="en-GB" dirty="0"/>
            </a:br>
            <a:r>
              <a:rPr lang="en-GB" dirty="0"/>
              <a:t>Calendar (Events)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8C45CF1-ADDF-C611-FFA0-63D2EFABA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2161309"/>
            <a:ext cx="3553826" cy="2452338"/>
          </a:xfrm>
        </p:spPr>
        <p:txBody>
          <a:bodyPr/>
          <a:lstStyle/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b="1" dirty="0"/>
              <a:t>Holistic view:</a:t>
            </a:r>
            <a:r>
              <a:rPr lang="en-GB" dirty="0"/>
              <a:t> Users see </a:t>
            </a:r>
            <a:r>
              <a:rPr lang="en-GB" b="1" dirty="0"/>
              <a:t>all engagements in one place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b="1" dirty="0"/>
              <a:t>Avoid clashes:</a:t>
            </a:r>
            <a:r>
              <a:rPr lang="en-GB" dirty="0"/>
              <a:t> Helps prevent double-booking when personal or organisational events overlap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b="1" dirty="0"/>
              <a:t>Forward planning:</a:t>
            </a:r>
            <a:r>
              <a:rPr lang="en-GB" dirty="0"/>
              <a:t> Teams can anticipate busy periods and plan around them.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7A36C6-0701-5161-FF8C-FB167F0A6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717" y="238368"/>
            <a:ext cx="6796463" cy="6858000"/>
          </a:xfrm>
          <a:prstGeom prst="rect">
            <a:avLst/>
          </a:prstGeom>
          <a:effectLst>
            <a:outerShdw blurRad="254000" algn="t" rotWithShape="0">
              <a:srgbClr val="3D000E">
                <a:alpha val="2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E1349F-83CE-C603-7E72-5DFADD3B9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716" y="238368"/>
            <a:ext cx="6796463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662925-14E0-0C82-6BE5-F06B8FA22FDB}"/>
              </a:ext>
            </a:extLst>
          </p:cNvPr>
          <p:cNvSpPr/>
          <p:nvPr/>
        </p:nvSpPr>
        <p:spPr>
          <a:xfrm>
            <a:off x="6275420" y="980952"/>
            <a:ext cx="1252052" cy="131593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71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BCE1-89BD-8B80-A850-2DF0191B4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A78E58-44AF-6107-A777-F3EBB6ED4333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707D1-0C1B-0C17-AABF-AC1348513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95868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Sneak Preview – </a:t>
            </a:r>
            <a:br>
              <a:rPr lang="en-GB" dirty="0"/>
            </a:br>
            <a:r>
              <a:rPr lang="en-GB" dirty="0"/>
              <a:t>Calendar (Surveys)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7B5196-51A0-1A1B-984F-6089B001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717" y="238368"/>
            <a:ext cx="6796463" cy="6858000"/>
          </a:xfrm>
          <a:prstGeom prst="rect">
            <a:avLst/>
          </a:prstGeom>
          <a:effectLst>
            <a:outerShdw blurRad="254000" algn="t" rotWithShape="0">
              <a:srgbClr val="3D000E">
                <a:alpha val="2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34FA23-BD57-0B6B-A4D0-CB64F6842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716" y="238368"/>
            <a:ext cx="6796463" cy="6858000"/>
          </a:xfrm>
          <a:prstGeom prst="rect">
            <a:avLst/>
          </a:prstGeom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325C50-F18B-754A-C120-4AA37AE59EDC}"/>
              </a:ext>
            </a:extLst>
          </p:cNvPr>
          <p:cNvSpPr/>
          <p:nvPr/>
        </p:nvSpPr>
        <p:spPr>
          <a:xfrm>
            <a:off x="6275420" y="980952"/>
            <a:ext cx="1252052" cy="131593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3049216-DF8F-5ACF-ACC8-3D04DC2FD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1" y="2161309"/>
            <a:ext cx="3415772" cy="2990947"/>
          </a:xfrm>
        </p:spPr>
        <p:txBody>
          <a:bodyPr/>
          <a:lstStyle/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b="1" dirty="0"/>
              <a:t>Surveys included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b="1" dirty="0"/>
              <a:t>Avoid overlaps:</a:t>
            </a:r>
            <a:r>
              <a:rPr lang="en-GB" dirty="0"/>
              <a:t> Helps plan survey launches around other activities, reducing audience fatigue.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b="1" dirty="0"/>
              <a:t>Timely reminders:</a:t>
            </a:r>
            <a:r>
              <a:rPr lang="en-GB" dirty="0"/>
              <a:t> Start and end dates in the calendar make it easier to prepare communications and follow-up actions.</a:t>
            </a:r>
          </a:p>
        </p:txBody>
      </p:sp>
    </p:spTree>
    <p:extLst>
      <p:ext uri="{BB962C8B-B14F-4D97-AF65-F5344CB8AC3E}">
        <p14:creationId xmlns:p14="http://schemas.microsoft.com/office/powerpoint/2010/main" val="31318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33F1F-5EEC-1D5B-A1A4-E0D39D50E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414F40-0316-539E-F528-535D8A2574F5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DFFE3-D16E-C153-BDD6-D6FD4000A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95868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Sneak Preview – </a:t>
            </a:r>
            <a:br>
              <a:rPr lang="en-GB" dirty="0"/>
            </a:br>
            <a:r>
              <a:rPr lang="en-GB" dirty="0"/>
              <a:t>Agenda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1AB035-81E9-0BA1-5F86-2289ED97D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2161309"/>
            <a:ext cx="3466106" cy="2721642"/>
          </a:xfrm>
        </p:spPr>
        <p:txBody>
          <a:bodyPr/>
          <a:lstStyle/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b="1" dirty="0"/>
              <a:t>Organisation &amp; Time Management 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b="1" dirty="0"/>
              <a:t>Clear overview of your day:</a:t>
            </a:r>
            <a:r>
              <a:rPr lang="en-GB" dirty="0"/>
              <a:t> Quickly see what’s coming up and how your time is allocated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b="1" dirty="0"/>
              <a:t>Prioritisation:</a:t>
            </a:r>
            <a:r>
              <a:rPr lang="en-GB" dirty="0"/>
              <a:t> Helps focus on what’s important by balancing meetings, tasks, and personal commitments.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89996-1CCF-D1B2-162B-562DE88AD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717" y="238368"/>
            <a:ext cx="6796463" cy="6858000"/>
          </a:xfrm>
          <a:prstGeom prst="rect">
            <a:avLst/>
          </a:prstGeom>
          <a:effectLst>
            <a:outerShdw blurRad="254000" algn="t" rotWithShape="0">
              <a:srgbClr val="3D000E">
                <a:alpha val="2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75E7D-0138-6115-7039-D2F6DFF9E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717" y="238368"/>
            <a:ext cx="6796463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595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C3F65-3287-1C37-3383-F855D7017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DA3D0D-524C-EBF2-2192-87E10868383F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878CE-B18C-F3EE-FA6B-5B5706485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717" y="238368"/>
            <a:ext cx="6796463" cy="6858000"/>
          </a:xfrm>
          <a:prstGeom prst="rect">
            <a:avLst/>
          </a:prstGeom>
          <a:effectLst>
            <a:outerShdw blurRad="254000" algn="t" rotWithShape="0">
              <a:srgbClr val="3D000E">
                <a:alpha val="2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A7F45-76D8-10CD-12CF-14292BFF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95868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Sneak Preview – </a:t>
            </a:r>
            <a:br>
              <a:rPr lang="en-GB" dirty="0"/>
            </a:br>
            <a:r>
              <a:rPr lang="en-GB" dirty="0"/>
              <a:t>Search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BEA023E-5107-F3E5-6938-2508F5615F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2161309"/>
            <a:ext cx="3098965" cy="2067617"/>
          </a:xfrm>
        </p:spPr>
        <p:txBody>
          <a:bodyPr/>
          <a:lstStyle/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b="1" dirty="0"/>
              <a:t>Search filters grouped by Record type.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dirty="0"/>
              <a:t>Speed Improvements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dirty="0"/>
              <a:t>Filter &amp; Sorting Options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GB" dirty="0"/>
              <a:t>Custom Column Settings remain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B8A790-66D5-9338-A950-B1215032B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717" y="329553"/>
            <a:ext cx="6796463" cy="66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8A378-96DC-9EC1-CAF5-235DBAB4C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F24710-9FA7-57D8-1D76-3F5B8C96DE90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6A41-3B55-2827-9F7F-7038697E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95868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Sneak Preview – </a:t>
            </a:r>
            <a:br>
              <a:rPr lang="en-GB" dirty="0"/>
            </a:br>
            <a:r>
              <a:rPr lang="en-GB" dirty="0"/>
              <a:t>Activity Grids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F868D76-8FC1-FC2D-D5A2-4060AA0A3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2161309"/>
            <a:ext cx="3098965" cy="2298450"/>
          </a:xfrm>
        </p:spPr>
        <p:txBody>
          <a:bodyPr/>
          <a:lstStyle/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b="1" dirty="0"/>
              <a:t>Cleaner Interface: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A modern, simplified layout makes navigation intuitive and reduces clutter.</a:t>
            </a:r>
          </a:p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b="1" dirty="0"/>
              <a:t>Enhanced Filtering: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Quickly drill down to the exact records or activities you need with smarter filters.</a:t>
            </a:r>
            <a:endParaRPr lang="en-GB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3EC18-6A6D-371C-3257-F924660BC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954" y="494326"/>
            <a:ext cx="7045069" cy="5385532"/>
          </a:xfrm>
          <a:prstGeom prst="rect">
            <a:avLst/>
          </a:prstGeom>
          <a:effectLst>
            <a:outerShdw blurRad="254000" algn="t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6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95799-727C-48DC-4511-0AF7862AF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1B65D9-4AD0-27F0-FB44-04B97255A75C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75BB6-86FE-552A-B048-83929A4F9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95868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Sneak Preview – </a:t>
            </a:r>
            <a:br>
              <a:rPr lang="en-GB" dirty="0"/>
            </a:br>
            <a:r>
              <a:rPr lang="en-GB" dirty="0"/>
              <a:t>A.I. Summary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A7E0DB2-9350-1C7D-4DA8-FC53AEB3DB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2161309"/>
            <a:ext cx="3530871" cy="2879634"/>
          </a:xfrm>
        </p:spPr>
        <p:txBody>
          <a:bodyPr/>
          <a:lstStyle/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b="1" dirty="0"/>
              <a:t>Drives Efficiency &amp; Time-Saving: </a:t>
            </a:r>
            <a:r>
              <a:rPr lang="en-GB" dirty="0"/>
              <a:t>Cuts through information overload</a:t>
            </a:r>
          </a:p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b="1" dirty="0"/>
              <a:t>Focus on what matters: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Brings forward the most relevant discussions</a:t>
            </a:r>
          </a:p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b="1" dirty="0"/>
              <a:t>Shared understanding: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Ensures everyone has access to a clear, concise recap</a:t>
            </a:r>
          </a:p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8BC72E-9D9F-7013-44DA-B7C1E64420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3" t="1252" r="3268" b="1548"/>
          <a:stretch>
            <a:fillRect/>
          </a:stretch>
        </p:blipFill>
        <p:spPr>
          <a:xfrm>
            <a:off x="4989689" y="566530"/>
            <a:ext cx="6677378" cy="560567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63500" dist="254000" dir="2700000" algn="tl" rotWithShape="0">
              <a:srgbClr val="3D000E">
                <a:alpha val="40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0FD8CF-7092-C949-CCB5-1EED6E11EBE5}"/>
              </a:ext>
            </a:extLst>
          </p:cNvPr>
          <p:cNvSpPr/>
          <p:nvPr/>
        </p:nvSpPr>
        <p:spPr>
          <a:xfrm>
            <a:off x="5040086" y="1454481"/>
            <a:ext cx="6564085" cy="152820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6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5A90C-34C1-2A08-DFB4-9BBD71A0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96" t="6797" r="15599" b="1756"/>
          <a:stretch>
            <a:fillRect/>
          </a:stretch>
        </p:blipFill>
        <p:spPr>
          <a:xfrm>
            <a:off x="5069001" y="423809"/>
            <a:ext cx="6713189" cy="5970492"/>
          </a:xfrm>
          <a:prstGeom prst="roundRect">
            <a:avLst>
              <a:gd name="adj" fmla="val 5647"/>
            </a:avLst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BFA88-A29F-2544-AD7E-D48C026BF7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1440000"/>
            <a:ext cx="3562751" cy="3529812"/>
          </a:xfrm>
        </p:spPr>
        <p:txBody>
          <a:bodyPr/>
          <a:lstStyle/>
          <a:p>
            <a:pPr marL="0" indent="0">
              <a:lnSpc>
                <a:spcPts val="2100"/>
              </a:lnSpc>
              <a:buNone/>
            </a:pPr>
            <a:r>
              <a:rPr lang="en-GB" sz="1500" b="1" dirty="0"/>
              <a:t>Our first-ever Customer Event – June 2025</a:t>
            </a:r>
          </a:p>
          <a:p>
            <a:pPr marL="0" indent="0">
              <a:lnSpc>
                <a:spcPts val="2100"/>
              </a:lnSpc>
              <a:buNone/>
            </a:pPr>
            <a:endParaRPr lang="en-GB" sz="1500" b="1" dirty="0"/>
          </a:p>
          <a:p>
            <a:pPr>
              <a:lnSpc>
                <a:spcPts val="2100"/>
              </a:lnSpc>
            </a:pPr>
            <a:r>
              <a:rPr lang="en-GB" sz="1500" dirty="0"/>
              <a:t>Successfully hosted our first customer event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Showcased system enhancements, including the Tractivity upgrade and new </a:t>
            </a:r>
            <a:br>
              <a:rPr lang="en-GB" sz="1500" dirty="0"/>
            </a:br>
            <a:r>
              <a:rPr lang="en-GB" sz="1500" dirty="0"/>
              <a:t>A.I.-powered features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Engaged directly with users to gather valuable feedback on key areas for future improvements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67118A-9E33-9F03-014F-3A9ABFF5A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016707" cy="393954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June Customer Event</a:t>
            </a:r>
            <a:endParaRPr lang="en-US" sz="2400" dirty="0">
              <a:solidFill>
                <a:srgbClr val="D500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12191-EB32-2D13-846D-7DE1A5752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1F10BC-06ED-05B3-B844-1A8559A073C3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7FE78-2171-4C65-D339-1FFBDB786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958681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Sneak Preview – </a:t>
            </a:r>
            <a:br>
              <a:rPr lang="en-GB" dirty="0"/>
            </a:br>
            <a:r>
              <a:rPr lang="en-GB" dirty="0"/>
              <a:t>A.I. Sentiment 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BC42BE5-A2AB-8142-58B8-BF3C3B82D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2161309"/>
            <a:ext cx="3585869" cy="1490536"/>
          </a:xfrm>
        </p:spPr>
        <p:txBody>
          <a:bodyPr/>
          <a:lstStyle/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dirty="0"/>
              <a:t>A.I. automatically classifies inbound emails, meetings, and calls as </a:t>
            </a:r>
            <a:r>
              <a:rPr lang="en-GB" b="1" dirty="0"/>
              <a:t>Positive, Negative, or Neutral</a:t>
            </a:r>
            <a:r>
              <a:rPr lang="en-GB" dirty="0"/>
              <a:t>.</a:t>
            </a:r>
            <a:endParaRPr lang="en-GB" b="1" dirty="0"/>
          </a:p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dirty="0"/>
              <a:t>Sentiment can be </a:t>
            </a:r>
            <a:r>
              <a:rPr lang="en-GB" b="1" dirty="0"/>
              <a:t>overridden anytime</a:t>
            </a:r>
            <a:r>
              <a:rPr lang="en-GB" dirty="0"/>
              <a:t> for accuracy by users.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294CB5-A773-650B-955F-AE10A4A8B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954" y="494442"/>
            <a:ext cx="7045069" cy="6537796"/>
          </a:xfrm>
          <a:prstGeom prst="rect">
            <a:avLst/>
          </a:prstGeom>
          <a:effectLst>
            <a:outerShdw blurRad="254000" algn="t" rotWithShape="0">
              <a:srgbClr val="3D000E">
                <a:alpha val="2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D195E4-33BF-BA83-7D7D-CDEFBAC43E8B}"/>
              </a:ext>
            </a:extLst>
          </p:cNvPr>
          <p:cNvSpPr/>
          <p:nvPr/>
        </p:nvSpPr>
        <p:spPr>
          <a:xfrm>
            <a:off x="6030686" y="3763340"/>
            <a:ext cx="5815571" cy="1533649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5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3622C-D408-A010-C422-0812D6BB3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155F04-A7D5-C058-ECD3-0307DE20E511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B3CE9F-AA92-80AF-9B5B-98144B4E5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714841" cy="1220847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Sneak Preview – </a:t>
            </a:r>
            <a:br>
              <a:rPr lang="en-GB" dirty="0"/>
            </a:br>
            <a:r>
              <a:rPr lang="en-GB" dirty="0"/>
              <a:t>Configurable A.I. Features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6A79C8-31CC-ECD4-350A-EC459DD44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1" y="2280181"/>
            <a:ext cx="3409548" cy="3148939"/>
          </a:xfrm>
        </p:spPr>
        <p:txBody>
          <a:bodyPr/>
          <a:lstStyle/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dirty="0"/>
              <a:t>All A.I.-powered functionality can be enabled or disabled through the </a:t>
            </a:r>
            <a:r>
              <a:rPr lang="en-GB" b="1" dirty="0"/>
              <a:t>System Admin settings</a:t>
            </a:r>
          </a:p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r>
              <a:rPr lang="en-GB" b="1" dirty="0"/>
              <a:t>Governance &amp; Review: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Each feature is configurable, allowing IT to </a:t>
            </a:r>
            <a:r>
              <a:rPr lang="en-GB" b="1" dirty="0"/>
              <a:t>assess, test, and review</a:t>
            </a:r>
            <a:r>
              <a:rPr lang="en-GB" dirty="0"/>
              <a:t> before approval or rollout in alignment with policies</a:t>
            </a:r>
            <a:endParaRPr lang="en-GB" b="1" dirty="0"/>
          </a:p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endParaRPr lang="en-GB" b="1" dirty="0"/>
          </a:p>
          <a:p>
            <a:pPr marL="0" indent="0">
              <a:lnSpc>
                <a:spcPts val="2100"/>
              </a:lnSpc>
              <a:spcAft>
                <a:spcPts val="1200"/>
              </a:spcAft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B6109-C932-57BF-B2D6-59E23D240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85" y="1122161"/>
            <a:ext cx="7026868" cy="4197091"/>
          </a:xfrm>
          <a:prstGeom prst="rect">
            <a:avLst/>
          </a:prstGeom>
          <a:effectLst>
            <a:outerShdw blurRad="254000" algn="t" rotWithShape="0">
              <a:srgbClr val="3D000E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3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A67118A-9E33-9F03-014F-3A9ABFF5A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726815" cy="1214692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Tractivity Development Roadmap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136825-983D-A359-27CA-303378733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934692"/>
            <a:ext cx="4397911" cy="3911968"/>
          </a:xfrm>
        </p:spPr>
        <p:txBody>
          <a:bodyPr/>
          <a:lstStyle/>
          <a:p>
            <a:pPr marL="0" indent="0">
              <a:lnSpc>
                <a:spcPts val="2300"/>
              </a:lnSpc>
              <a:buNone/>
            </a:pPr>
            <a:r>
              <a:rPr lang="en-GB" b="1" dirty="0">
                <a:solidFill>
                  <a:srgbClr val="C00000"/>
                </a:solidFill>
              </a:rPr>
              <a:t>Phase 1: </a:t>
            </a:r>
            <a:r>
              <a:rPr lang="en-GB" b="1" dirty="0"/>
              <a:t>Core Module Refactoring </a:t>
            </a:r>
            <a:br>
              <a:rPr lang="en-GB" b="1" dirty="0"/>
            </a:br>
            <a:r>
              <a:rPr lang="en-GB" b="1" dirty="0"/>
              <a:t>&amp; Initial Release</a:t>
            </a:r>
          </a:p>
          <a:p>
            <a:pPr marL="0" indent="0">
              <a:lnSpc>
                <a:spcPts val="2300"/>
              </a:lnSpc>
              <a:buNone/>
            </a:pPr>
            <a:endParaRPr lang="en-GB" b="1" dirty="0"/>
          </a:p>
          <a:p>
            <a:pPr>
              <a:lnSpc>
                <a:spcPts val="2300"/>
              </a:lnSpc>
            </a:pPr>
            <a:r>
              <a:rPr lang="en-GB" b="1" dirty="0"/>
              <a:t>Modules:</a:t>
            </a:r>
            <a:r>
              <a:rPr lang="en-GB" dirty="0"/>
              <a:t> Login, Home, Calendar, Organisation &amp; Contact, Activity</a:t>
            </a:r>
          </a:p>
          <a:p>
            <a:pPr>
              <a:lnSpc>
                <a:spcPts val="2300"/>
              </a:lnSpc>
            </a:pPr>
            <a:r>
              <a:rPr lang="en-GB" b="1" dirty="0"/>
              <a:t>Refactoring:</a:t>
            </a:r>
            <a:r>
              <a:rPr lang="en-GB" dirty="0"/>
              <a:t> Complete core module refactoring by </a:t>
            </a:r>
            <a:r>
              <a:rPr lang="en-GB" b="1" dirty="0"/>
              <a:t>late November 2025</a:t>
            </a:r>
          </a:p>
          <a:p>
            <a:pPr>
              <a:lnSpc>
                <a:spcPts val="2300"/>
              </a:lnSpc>
            </a:pPr>
            <a:r>
              <a:rPr lang="en-GB" b="1" dirty="0"/>
              <a:t>Deployment:</a:t>
            </a:r>
            <a:r>
              <a:rPr lang="en-GB" dirty="0"/>
              <a:t> Early </a:t>
            </a:r>
            <a:r>
              <a:rPr lang="en-GB" b="1" dirty="0"/>
              <a:t>December 2025</a:t>
            </a:r>
            <a:r>
              <a:rPr lang="en-GB" dirty="0"/>
              <a:t> to a </a:t>
            </a:r>
            <a:r>
              <a:rPr lang="en-GB" b="1" dirty="0"/>
              <a:t>small subset of clients</a:t>
            </a:r>
            <a:r>
              <a:rPr lang="en-GB" dirty="0"/>
              <a:t> </a:t>
            </a:r>
            <a:endParaRPr lang="en-GB" b="1" dirty="0"/>
          </a:p>
          <a:p>
            <a:pPr>
              <a:lnSpc>
                <a:spcPts val="2300"/>
              </a:lnSpc>
            </a:pPr>
            <a:r>
              <a:rPr lang="en-GB" b="1" dirty="0"/>
              <a:t>Stabilisation Period:</a:t>
            </a:r>
            <a:r>
              <a:rPr lang="en-GB" dirty="0"/>
              <a:t> 3 weeks for monitoring, and feedback before broader release blocks</a:t>
            </a:r>
            <a:endParaRPr lang="en-GB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0FE78-D585-F5CF-4AB6-21138B385F19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8B4ED-AA79-0DDF-3CD1-36286D5130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169" y="959871"/>
            <a:ext cx="5486952" cy="49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85354-1061-F9B2-64C9-991ACE113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1F9112A-9EB8-1EEE-570A-8F0A7AF9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726815" cy="1214692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Tractivity Development Roadmap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E9604CD-66B0-F8FE-D949-4A58B33A1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1934692"/>
            <a:ext cx="4305006" cy="3943131"/>
          </a:xfrm>
        </p:spPr>
        <p:txBody>
          <a:bodyPr/>
          <a:lstStyle/>
          <a:p>
            <a:pPr marL="0" indent="0">
              <a:lnSpc>
                <a:spcPts val="2300"/>
              </a:lnSpc>
              <a:buNone/>
            </a:pPr>
            <a:r>
              <a:rPr lang="en-GB" b="1" dirty="0">
                <a:solidFill>
                  <a:srgbClr val="C00000"/>
                </a:solidFill>
              </a:rPr>
              <a:t>Phase 2: </a:t>
            </a:r>
            <a:r>
              <a:rPr lang="en-GB" b="1" dirty="0"/>
              <a:t>Extended Functionality</a:t>
            </a:r>
          </a:p>
          <a:p>
            <a:pPr>
              <a:lnSpc>
                <a:spcPts val="2300"/>
              </a:lnSpc>
            </a:pPr>
            <a:endParaRPr lang="en-GB" b="1" dirty="0"/>
          </a:p>
          <a:p>
            <a:pPr>
              <a:lnSpc>
                <a:spcPts val="2300"/>
              </a:lnSpc>
            </a:pPr>
            <a:r>
              <a:rPr lang="en-GB" b="1" dirty="0"/>
              <a:t>Timeline:</a:t>
            </a:r>
            <a:r>
              <a:rPr lang="en-GB" dirty="0"/>
              <a:t> End of </a:t>
            </a:r>
            <a:r>
              <a:rPr lang="en-GB" b="1" dirty="0"/>
              <a:t>Q1 2026</a:t>
            </a:r>
            <a:r>
              <a:rPr lang="en-GB" dirty="0"/>
              <a:t> (end of March)</a:t>
            </a:r>
          </a:p>
          <a:p>
            <a:r>
              <a:rPr lang="en-GB" b="1" dirty="0"/>
              <a:t>Modules:</a:t>
            </a:r>
            <a:endParaRPr lang="en-GB" dirty="0"/>
          </a:p>
          <a:p>
            <a:pPr lvl="1"/>
            <a:r>
              <a:rPr lang="en-GB" dirty="0"/>
              <a:t>Enquiry</a:t>
            </a:r>
          </a:p>
          <a:p>
            <a:pPr lvl="1"/>
            <a:r>
              <a:rPr lang="en-GB" dirty="0"/>
              <a:t>New Activity module</a:t>
            </a:r>
          </a:p>
          <a:p>
            <a:pPr lvl="1"/>
            <a:r>
              <a:rPr lang="en-GB" dirty="0"/>
              <a:t>Extended Searching capabilities</a:t>
            </a:r>
          </a:p>
          <a:p>
            <a:r>
              <a:rPr lang="en-GB" b="1" dirty="0"/>
              <a:t>Objective:</a:t>
            </a:r>
            <a:r>
              <a:rPr lang="en-GB" dirty="0"/>
              <a:t> Broaden feature set, enhance usability, and strengthen search-driven workflows (based on past workshop feedback)</a:t>
            </a:r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7C1677-DDFB-DADD-5646-34D7A39863D0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3993BA-9CD7-780D-1FCC-25F011BA73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169" y="959871"/>
            <a:ext cx="5486952" cy="49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2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56C35-D0EE-FDAC-641F-4B7E8AE99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5C8D304-F45F-99B0-E6A7-E560E13A0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726815" cy="1214692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Tractivity Development Roadmap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07523E-EFF0-7783-28B1-6614F0EE46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934692"/>
            <a:ext cx="4118132" cy="3545586"/>
          </a:xfrm>
        </p:spPr>
        <p:txBody>
          <a:bodyPr/>
          <a:lstStyle/>
          <a:p>
            <a:pPr marL="0" indent="0">
              <a:lnSpc>
                <a:spcPts val="2300"/>
              </a:lnSpc>
              <a:buNone/>
            </a:pPr>
            <a:r>
              <a:rPr lang="en-GB" b="1" dirty="0">
                <a:solidFill>
                  <a:srgbClr val="C00000"/>
                </a:solidFill>
              </a:rPr>
              <a:t>Phase 3: </a:t>
            </a:r>
            <a:r>
              <a:rPr lang="en-GB" dirty="0"/>
              <a:t>Communications Suite</a:t>
            </a:r>
          </a:p>
          <a:p>
            <a:pPr marL="0" indent="0">
              <a:lnSpc>
                <a:spcPts val="2300"/>
              </a:lnSpc>
              <a:buNone/>
            </a:pPr>
            <a:endParaRPr lang="en-GB" b="1" dirty="0"/>
          </a:p>
          <a:p>
            <a:pPr>
              <a:lnSpc>
                <a:spcPts val="2300"/>
              </a:lnSpc>
            </a:pPr>
            <a:r>
              <a:rPr lang="en-GB" b="1" dirty="0"/>
              <a:t>Timeline:</a:t>
            </a:r>
            <a:r>
              <a:rPr lang="en-GB" dirty="0"/>
              <a:t> Q2–Q3 2026</a:t>
            </a:r>
          </a:p>
          <a:p>
            <a:pPr>
              <a:lnSpc>
                <a:spcPts val="2300"/>
              </a:lnSpc>
            </a:pPr>
            <a:r>
              <a:rPr lang="en-GB" b="1" dirty="0"/>
              <a:t>Modules:</a:t>
            </a:r>
            <a:endParaRPr lang="en-GB" dirty="0"/>
          </a:p>
          <a:p>
            <a:pPr lvl="1"/>
            <a:r>
              <a:rPr lang="en-GB" dirty="0"/>
              <a:t>Email</a:t>
            </a:r>
          </a:p>
          <a:p>
            <a:pPr lvl="1"/>
            <a:r>
              <a:rPr lang="en-GB" dirty="0"/>
              <a:t>Newsletters</a:t>
            </a:r>
          </a:p>
          <a:p>
            <a:pPr lvl="1"/>
            <a:r>
              <a:rPr lang="en-GB" dirty="0"/>
              <a:t>Event</a:t>
            </a:r>
          </a:p>
          <a:p>
            <a:r>
              <a:rPr lang="en-GB" b="1" dirty="0"/>
              <a:t>Focus:</a:t>
            </a:r>
            <a:r>
              <a:rPr lang="en-GB" dirty="0"/>
              <a:t> Expand Tractivity into integrated communication tools, improving stakeholder engagement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D7D3EF-709C-C070-44D5-869F4420172D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40D79-F6F5-40FE-3373-1543FA3F6E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169" y="959871"/>
            <a:ext cx="5486952" cy="49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5A648-D2D5-23B9-D66E-2971078C2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9FD1A30-B393-27AF-056D-B768B9387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3726815" cy="1214692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Tractivity Development Roadmap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2BA09C0-3FCE-0CB4-97C7-9D4CE94279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934692"/>
            <a:ext cx="4138248" cy="2651110"/>
          </a:xfrm>
        </p:spPr>
        <p:txBody>
          <a:bodyPr/>
          <a:lstStyle/>
          <a:p>
            <a:pPr marL="0" indent="0">
              <a:lnSpc>
                <a:spcPts val="2300"/>
              </a:lnSpc>
              <a:buNone/>
            </a:pPr>
            <a:r>
              <a:rPr lang="en-GB" b="1" dirty="0">
                <a:solidFill>
                  <a:srgbClr val="C00000"/>
                </a:solidFill>
              </a:rPr>
              <a:t>Parallel Development Streams</a:t>
            </a:r>
          </a:p>
          <a:p>
            <a:pPr marL="0" indent="0">
              <a:lnSpc>
                <a:spcPts val="2300"/>
              </a:lnSpc>
              <a:buNone/>
            </a:pPr>
            <a:endParaRPr lang="en-GB" b="1" dirty="0"/>
          </a:p>
          <a:p>
            <a:pPr>
              <a:lnSpc>
                <a:spcPts val="2300"/>
              </a:lnSpc>
            </a:pPr>
            <a:r>
              <a:rPr lang="en-GB" b="1" dirty="0"/>
              <a:t>Bespoke Client Requests:</a:t>
            </a:r>
            <a:r>
              <a:rPr lang="en-GB" dirty="0"/>
              <a:t> Delivered on demand throughout roadmap to support client-specific needs</a:t>
            </a:r>
          </a:p>
          <a:p>
            <a:pPr>
              <a:lnSpc>
                <a:spcPts val="2300"/>
              </a:lnSpc>
            </a:pPr>
            <a:endParaRPr lang="en-GB" b="1" dirty="0"/>
          </a:p>
          <a:p>
            <a:pPr>
              <a:lnSpc>
                <a:spcPts val="2300"/>
              </a:lnSpc>
            </a:pPr>
            <a:r>
              <a:rPr lang="en-GB" b="1" dirty="0"/>
              <a:t>BI Report Designer:</a:t>
            </a:r>
            <a:r>
              <a:rPr lang="en-GB" dirty="0"/>
              <a:t> Ongoing development work targeted at business analysts, with </a:t>
            </a:r>
            <a:r>
              <a:rPr lang="en-GB" b="1" dirty="0"/>
              <a:t>expected release in Summer 2026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B7E102-D2A9-7331-5B1B-09F036B745B8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7533E-46FE-4CFA-2CC6-7823C4FDA8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169" y="959871"/>
            <a:ext cx="5486952" cy="49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FAD9E9-2B25-43BE-9DD1-4EBBCA2D9CFC}"/>
              </a:ext>
            </a:extLst>
          </p:cNvPr>
          <p:cNvSpPr/>
          <p:nvPr/>
        </p:nvSpPr>
        <p:spPr>
          <a:xfrm>
            <a:off x="237067" y="237067"/>
            <a:ext cx="11717866" cy="6383867"/>
          </a:xfrm>
          <a:prstGeom prst="roundRect">
            <a:avLst>
              <a:gd name="adj" fmla="val 4068"/>
            </a:avLst>
          </a:prstGeom>
          <a:gradFill flip="none" rotWithShape="1">
            <a:gsLst>
              <a:gs pos="0">
                <a:srgbClr val="3D000E"/>
              </a:gs>
              <a:gs pos="100000">
                <a:srgbClr val="D50032"/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23EBF-C67D-1F57-705B-7184F4217CCA}"/>
              </a:ext>
            </a:extLst>
          </p:cNvPr>
          <p:cNvSpPr txBox="1"/>
          <p:nvPr/>
        </p:nvSpPr>
        <p:spPr>
          <a:xfrm>
            <a:off x="2979575" y="2459504"/>
            <a:ext cx="6096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i="0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Thank you &amp;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84873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D12EA-2873-0DC5-8B40-582A8E64F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C613EE-A41C-AE39-8B44-CE92C6613CED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F74BA-B916-058D-596F-7A38FACF91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440000"/>
            <a:ext cx="4607781" cy="4183838"/>
          </a:xfrm>
        </p:spPr>
        <p:txBody>
          <a:bodyPr/>
          <a:lstStyle/>
          <a:p>
            <a:pPr marL="0" indent="0">
              <a:lnSpc>
                <a:spcPts val="2100"/>
              </a:lnSpc>
              <a:buNone/>
            </a:pPr>
            <a:r>
              <a:rPr lang="en-GB" sz="1500" b="1" dirty="0"/>
              <a:t>Key takeaways from the event:</a:t>
            </a:r>
          </a:p>
          <a:p>
            <a:pPr marL="0" indent="0">
              <a:lnSpc>
                <a:spcPts val="2100"/>
              </a:lnSpc>
              <a:buNone/>
            </a:pPr>
            <a:endParaRPr lang="en-GB" sz="1500" b="1" dirty="0"/>
          </a:p>
          <a:p>
            <a:pPr marL="0" indent="0">
              <a:lnSpc>
                <a:spcPts val="2100"/>
              </a:lnSpc>
              <a:buNone/>
            </a:pPr>
            <a:r>
              <a:rPr lang="en-GB" sz="1500" b="1" dirty="0"/>
              <a:t>1. Priority Areas Identified</a:t>
            </a:r>
            <a:endParaRPr lang="en-GB" sz="1500" dirty="0"/>
          </a:p>
          <a:p>
            <a:pPr>
              <a:lnSpc>
                <a:spcPts val="2100"/>
              </a:lnSpc>
            </a:pPr>
            <a:r>
              <a:rPr lang="en-GB" sz="1500" dirty="0"/>
              <a:t>Participants highlighted several areas </a:t>
            </a:r>
            <a:br>
              <a:rPr lang="en-GB" sz="1500" dirty="0"/>
            </a:br>
            <a:r>
              <a:rPr lang="en-GB" sz="1500" dirty="0"/>
              <a:t>for improvement.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Reports module ranked as the top priority.</a:t>
            </a:r>
          </a:p>
          <a:p>
            <a:pPr marL="0" indent="0">
              <a:lnSpc>
                <a:spcPts val="2100"/>
              </a:lnSpc>
              <a:buNone/>
            </a:pPr>
            <a:endParaRPr lang="en-GB" sz="1500" dirty="0"/>
          </a:p>
          <a:p>
            <a:pPr marL="0" indent="0">
              <a:lnSpc>
                <a:spcPts val="2100"/>
              </a:lnSpc>
              <a:buNone/>
            </a:pPr>
            <a:r>
              <a:rPr lang="en-GB" sz="1500" b="1" dirty="0"/>
              <a:t>2. User Insights Gathered</a:t>
            </a:r>
            <a:endParaRPr lang="en-GB" sz="1500" dirty="0"/>
          </a:p>
          <a:p>
            <a:pPr>
              <a:lnSpc>
                <a:spcPts val="2100"/>
              </a:lnSpc>
            </a:pPr>
            <a:r>
              <a:rPr lang="en-GB" sz="1500" dirty="0"/>
              <a:t>Shared ideas on how to enhance the </a:t>
            </a:r>
            <a:br>
              <a:rPr lang="en-GB" sz="1500" dirty="0"/>
            </a:br>
            <a:r>
              <a:rPr lang="en-GB" sz="1500" dirty="0"/>
              <a:t>Reports module.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Discussed current challenges and pain points.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Suggested ways to make </a:t>
            </a:r>
            <a:r>
              <a:rPr lang="en-GB" sz="1500" b="1" dirty="0"/>
              <a:t>reports more flexible, intuitive, and insightful.</a:t>
            </a:r>
            <a:endParaRPr lang="en-GB" sz="15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60C78E-0935-CB30-411F-99851F7B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016707" cy="393954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Your Feedback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6A6FBF-0F07-C5DB-04A7-98F113CDA9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8" b="1928"/>
          <a:stretch>
            <a:fillRect/>
          </a:stretch>
        </p:blipFill>
        <p:spPr>
          <a:xfrm>
            <a:off x="6004313" y="2021840"/>
            <a:ext cx="5919156" cy="28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ECBC5-D6F9-9503-6813-CF41F04BA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7DA8AD-AEF3-23FD-3945-4700E96EC1FB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4CFEB-1624-DC63-AF84-CBBBEFEB6B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1440000"/>
            <a:ext cx="3931192" cy="3760645"/>
          </a:xfrm>
        </p:spPr>
        <p:txBody>
          <a:bodyPr/>
          <a:lstStyle/>
          <a:p>
            <a:pPr marL="0" indent="0">
              <a:lnSpc>
                <a:spcPts val="2100"/>
              </a:lnSpc>
              <a:buNone/>
            </a:pPr>
            <a:r>
              <a:rPr lang="en-GB" sz="1500" b="1" dirty="0"/>
              <a:t>Next steps:</a:t>
            </a:r>
            <a:endParaRPr lang="en-GB" sz="1500" dirty="0"/>
          </a:p>
          <a:p>
            <a:pPr marL="0" indent="0">
              <a:lnSpc>
                <a:spcPts val="2100"/>
              </a:lnSpc>
              <a:buNone/>
            </a:pPr>
            <a:r>
              <a:rPr lang="en-GB" sz="1500" dirty="0"/>
              <a:t>Consolidate user feedback &amp; define improvement roadmap for the Reports module including:</a:t>
            </a:r>
          </a:p>
          <a:p>
            <a:pPr marL="0" indent="0">
              <a:lnSpc>
                <a:spcPts val="2100"/>
              </a:lnSpc>
              <a:buNone/>
            </a:pPr>
            <a:endParaRPr lang="en-GB" sz="1500" b="1" dirty="0"/>
          </a:p>
          <a:p>
            <a:pPr>
              <a:lnSpc>
                <a:spcPts val="2100"/>
              </a:lnSpc>
            </a:pPr>
            <a:r>
              <a:rPr lang="en-GB" sz="1500" dirty="0"/>
              <a:t>Greater flexibility to select fields </a:t>
            </a:r>
            <a:br>
              <a:rPr lang="en-GB" sz="1500" dirty="0"/>
            </a:br>
            <a:r>
              <a:rPr lang="en-GB" sz="1500" dirty="0"/>
              <a:t>within reports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Faster, simpler report generation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Ability to build and customise reports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Option to create personal report suites</a:t>
            </a:r>
          </a:p>
          <a:p>
            <a:pPr>
              <a:lnSpc>
                <a:spcPts val="2100"/>
              </a:lnSpc>
            </a:pPr>
            <a:r>
              <a:rPr lang="en-GB" sz="1500" dirty="0"/>
              <a:t>More visual and interactive </a:t>
            </a:r>
            <a:br>
              <a:rPr lang="en-GB" sz="1500" dirty="0"/>
            </a:br>
            <a:r>
              <a:rPr lang="en-GB" sz="1500" dirty="0"/>
              <a:t>reporting features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1D1760-B1E6-F8DF-47DC-5A5B69843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221169" cy="393954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sz="2400" b="1" dirty="0">
                <a:solidFill>
                  <a:srgbClr val="D50032"/>
                </a:solidFill>
                <a:latin typeface="Poppins" pitchFamily="2" charset="77"/>
                <a:cs typeface="Poppins" pitchFamily="2" charset="77"/>
              </a:rPr>
              <a:t>Report – Focus Group  </a:t>
            </a: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Folded Corner 5">
            <a:extLst>
              <a:ext uri="{FF2B5EF4-FFF2-40B4-BE49-F238E27FC236}">
                <a16:creationId xmlns:a16="http://schemas.microsoft.com/office/drawing/2014/main" id="{95F60D8D-FF52-7A0B-0980-B12AEE3884D2}"/>
              </a:ext>
            </a:extLst>
          </p:cNvPr>
          <p:cNvSpPr/>
          <p:nvPr/>
        </p:nvSpPr>
        <p:spPr>
          <a:xfrm rot="21205093">
            <a:off x="9695474" y="2705811"/>
            <a:ext cx="2034210" cy="2034210"/>
          </a:xfrm>
          <a:prstGeom prst="foldedCorner">
            <a:avLst/>
          </a:prstGeom>
          <a:solidFill>
            <a:srgbClr val="AA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Create </a:t>
            </a:r>
            <a:br>
              <a:rPr lang="en-US" dirty="0">
                <a:latin typeface="Poppins" pitchFamily="2" charset="77"/>
                <a:cs typeface="Poppins" pitchFamily="2" charset="77"/>
              </a:rPr>
            </a:br>
            <a:r>
              <a:rPr lang="en-US" dirty="0">
                <a:latin typeface="Poppins" pitchFamily="2" charset="77"/>
                <a:cs typeface="Poppins" pitchFamily="2" charset="77"/>
              </a:rPr>
              <a:t>personal </a:t>
            </a:r>
            <a:br>
              <a:rPr lang="en-US" dirty="0">
                <a:latin typeface="Poppins" pitchFamily="2" charset="77"/>
                <a:cs typeface="Poppins" pitchFamily="2" charset="77"/>
              </a:rPr>
            </a:br>
            <a:r>
              <a:rPr lang="en-US" dirty="0">
                <a:latin typeface="Poppins" pitchFamily="2" charset="77"/>
                <a:cs typeface="Poppins" pitchFamily="2" charset="77"/>
              </a:rPr>
              <a:t>report </a:t>
            </a:r>
            <a:br>
              <a:rPr lang="en-US" dirty="0">
                <a:latin typeface="Poppins" pitchFamily="2" charset="77"/>
                <a:cs typeface="Poppins" pitchFamily="2" charset="77"/>
              </a:rPr>
            </a:br>
            <a:r>
              <a:rPr lang="en-US" dirty="0">
                <a:latin typeface="Poppins" pitchFamily="2" charset="77"/>
                <a:cs typeface="Poppins" pitchFamily="2" charset="77"/>
              </a:rPr>
              <a:t>suites</a:t>
            </a:r>
          </a:p>
        </p:txBody>
      </p:sp>
      <p:sp>
        <p:nvSpPr>
          <p:cNvPr id="8" name="Folded Corner 7">
            <a:extLst>
              <a:ext uri="{FF2B5EF4-FFF2-40B4-BE49-F238E27FC236}">
                <a16:creationId xmlns:a16="http://schemas.microsoft.com/office/drawing/2014/main" id="{281B8D34-5774-7938-F019-97C0A3F7A87A}"/>
              </a:ext>
            </a:extLst>
          </p:cNvPr>
          <p:cNvSpPr/>
          <p:nvPr/>
        </p:nvSpPr>
        <p:spPr>
          <a:xfrm rot="962104">
            <a:off x="8593833" y="3959684"/>
            <a:ext cx="1983526" cy="1911397"/>
          </a:xfrm>
          <a:prstGeom prst="foldedCorner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More visual &amp; interactive reporting</a:t>
            </a:r>
          </a:p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features</a:t>
            </a:r>
          </a:p>
        </p:txBody>
      </p:sp>
      <p:sp>
        <p:nvSpPr>
          <p:cNvPr id="4" name="Folded Corner 3">
            <a:extLst>
              <a:ext uri="{FF2B5EF4-FFF2-40B4-BE49-F238E27FC236}">
                <a16:creationId xmlns:a16="http://schemas.microsoft.com/office/drawing/2014/main" id="{B70FEAC6-3037-3DF8-C2FF-7F5BE3C63BA0}"/>
              </a:ext>
            </a:extLst>
          </p:cNvPr>
          <p:cNvSpPr/>
          <p:nvPr/>
        </p:nvSpPr>
        <p:spPr>
          <a:xfrm rot="21140322">
            <a:off x="6688336" y="3348832"/>
            <a:ext cx="2061805" cy="2061805"/>
          </a:xfrm>
          <a:prstGeom prst="foldedCorner">
            <a:avLst/>
          </a:prstGeom>
          <a:solidFill>
            <a:srgbClr val="AA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Faster, </a:t>
            </a:r>
            <a:br>
              <a:rPr lang="en-US" dirty="0">
                <a:latin typeface="Poppins" pitchFamily="2" charset="77"/>
                <a:cs typeface="Poppins" pitchFamily="2" charset="77"/>
              </a:rPr>
            </a:br>
            <a:r>
              <a:rPr lang="en-US" dirty="0">
                <a:latin typeface="Poppins" pitchFamily="2" charset="77"/>
                <a:cs typeface="Poppins" pitchFamily="2" charset="77"/>
              </a:rPr>
              <a:t>simpler report generation</a:t>
            </a:r>
          </a:p>
        </p:txBody>
      </p:sp>
      <p:sp>
        <p:nvSpPr>
          <p:cNvPr id="5" name="Folded Corner 4">
            <a:extLst>
              <a:ext uri="{FF2B5EF4-FFF2-40B4-BE49-F238E27FC236}">
                <a16:creationId xmlns:a16="http://schemas.microsoft.com/office/drawing/2014/main" id="{05EE278E-ADDC-CD49-76F8-0836F4A2B342}"/>
              </a:ext>
            </a:extLst>
          </p:cNvPr>
          <p:cNvSpPr/>
          <p:nvPr/>
        </p:nvSpPr>
        <p:spPr>
          <a:xfrm rot="258257">
            <a:off x="8441294" y="882465"/>
            <a:ext cx="2017439" cy="2017439"/>
          </a:xfrm>
          <a:prstGeom prst="foldedCorner">
            <a:avLst/>
          </a:prstGeom>
          <a:solidFill>
            <a:srgbClr val="AA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Ability to </a:t>
            </a:r>
            <a:br>
              <a:rPr lang="en-US" dirty="0">
                <a:latin typeface="Poppins" pitchFamily="2" charset="77"/>
                <a:cs typeface="Poppins" pitchFamily="2" charset="77"/>
              </a:rPr>
            </a:br>
            <a:r>
              <a:rPr lang="en-US" dirty="0">
                <a:latin typeface="Poppins" pitchFamily="2" charset="77"/>
                <a:cs typeface="Poppins" pitchFamily="2" charset="77"/>
              </a:rPr>
              <a:t>build &amp; </a:t>
            </a:r>
            <a:r>
              <a:rPr lang="en-US" dirty="0" err="1">
                <a:latin typeface="Poppins" pitchFamily="2" charset="77"/>
                <a:cs typeface="Poppins" pitchFamily="2" charset="77"/>
              </a:rPr>
              <a:t>customise</a:t>
            </a:r>
            <a:r>
              <a:rPr lang="en-US" dirty="0">
                <a:latin typeface="Poppins" pitchFamily="2" charset="77"/>
                <a:cs typeface="Poppins" pitchFamily="2" charset="77"/>
              </a:rPr>
              <a:t> reports</a:t>
            </a:r>
          </a:p>
        </p:txBody>
      </p:sp>
      <p:sp>
        <p:nvSpPr>
          <p:cNvPr id="2" name="Folded Corner 1">
            <a:extLst>
              <a:ext uri="{FF2B5EF4-FFF2-40B4-BE49-F238E27FC236}">
                <a16:creationId xmlns:a16="http://schemas.microsoft.com/office/drawing/2014/main" id="{AD7DD9E8-8DEB-2745-C07F-2C69D589CCB6}"/>
              </a:ext>
            </a:extLst>
          </p:cNvPr>
          <p:cNvSpPr/>
          <p:nvPr/>
        </p:nvSpPr>
        <p:spPr>
          <a:xfrm rot="20780182">
            <a:off x="6588572" y="1490624"/>
            <a:ext cx="2005644" cy="2005644"/>
          </a:xfrm>
          <a:prstGeom prst="foldedCorner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Greater flexibility to select fields</a:t>
            </a:r>
          </a:p>
        </p:txBody>
      </p:sp>
    </p:spTree>
    <p:extLst>
      <p:ext uri="{BB962C8B-B14F-4D97-AF65-F5344CB8AC3E}">
        <p14:creationId xmlns:p14="http://schemas.microsoft.com/office/powerpoint/2010/main" val="176209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3CCA7-70E1-AD82-86ED-5A243BEF1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A66F5D1-18BB-10E2-37AE-47CBF96EB65E}"/>
              </a:ext>
            </a:extLst>
          </p:cNvPr>
          <p:cNvSpPr/>
          <p:nvPr/>
        </p:nvSpPr>
        <p:spPr>
          <a:xfrm>
            <a:off x="237067" y="237067"/>
            <a:ext cx="11717866" cy="6383867"/>
          </a:xfrm>
          <a:prstGeom prst="roundRect">
            <a:avLst>
              <a:gd name="adj" fmla="val 4068"/>
            </a:avLst>
          </a:prstGeom>
          <a:gradFill flip="none" rotWithShape="1">
            <a:gsLst>
              <a:gs pos="0">
                <a:srgbClr val="3D000E"/>
              </a:gs>
              <a:gs pos="100000">
                <a:srgbClr val="D50032"/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7F7E2-D49C-AD46-21C3-962EF127D227}"/>
              </a:ext>
            </a:extLst>
          </p:cNvPr>
          <p:cNvSpPr txBox="1"/>
          <p:nvPr/>
        </p:nvSpPr>
        <p:spPr>
          <a:xfrm>
            <a:off x="2101416" y="2459504"/>
            <a:ext cx="7650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Reports module enhancements </a:t>
            </a:r>
          </a:p>
        </p:txBody>
      </p:sp>
    </p:spTree>
    <p:extLst>
      <p:ext uri="{BB962C8B-B14F-4D97-AF65-F5344CB8AC3E}">
        <p14:creationId xmlns:p14="http://schemas.microsoft.com/office/powerpoint/2010/main" val="33003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9A377-8648-997D-BE90-AE266B04F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15D36C-1DFD-2642-FABE-4AD3388F6211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FC351-77FB-4E95-E403-E143176B57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440000"/>
            <a:ext cx="3810056" cy="3222036"/>
          </a:xfrm>
        </p:spPr>
        <p:txBody>
          <a:bodyPr/>
          <a:lstStyle/>
          <a:p>
            <a:pPr marL="0" indent="0">
              <a:lnSpc>
                <a:spcPts val="2100"/>
              </a:lnSpc>
              <a:buFont typeface="Arial" panose="020B0604020202020204" pitchFamily="34" charset="0"/>
              <a:buNone/>
            </a:pPr>
            <a:r>
              <a:rPr lang="en-GB" sz="1500" b="1" dirty="0"/>
              <a:t>Two major changes</a:t>
            </a:r>
          </a:p>
          <a:p>
            <a:pPr marL="0" indent="0">
              <a:lnSpc>
                <a:spcPts val="2100"/>
              </a:lnSpc>
              <a:buNone/>
            </a:pPr>
            <a:r>
              <a:rPr lang="en-GB" sz="1500" dirty="0"/>
              <a:t>We’re focusing improvements in two key areas:</a:t>
            </a:r>
          </a:p>
          <a:p>
            <a:pPr marL="0" indent="0">
              <a:lnSpc>
                <a:spcPts val="2100"/>
              </a:lnSpc>
              <a:buNone/>
            </a:pPr>
            <a:endParaRPr lang="en-GB" sz="1500" dirty="0"/>
          </a:p>
          <a:p>
            <a:pPr>
              <a:lnSpc>
                <a:spcPts val="2100"/>
              </a:lnSpc>
            </a:pPr>
            <a:r>
              <a:rPr lang="en-GB" sz="1500" b="1" dirty="0"/>
              <a:t>Enhanced Reporting Module</a:t>
            </a:r>
            <a:endParaRPr lang="en-GB" sz="1500" dirty="0"/>
          </a:p>
          <a:p>
            <a:pPr lvl="1">
              <a:lnSpc>
                <a:spcPts val="2100"/>
              </a:lnSpc>
            </a:pPr>
            <a:r>
              <a:rPr lang="en-GB" sz="1500" dirty="0"/>
              <a:t>More flexible, intuitive, and insightful reports</a:t>
            </a:r>
          </a:p>
          <a:p>
            <a:pPr lvl="1">
              <a:lnSpc>
                <a:spcPts val="2100"/>
              </a:lnSpc>
            </a:pPr>
            <a:endParaRPr lang="en-GB" sz="1500" dirty="0"/>
          </a:p>
          <a:p>
            <a:pPr>
              <a:lnSpc>
                <a:spcPts val="2100"/>
              </a:lnSpc>
            </a:pPr>
            <a:r>
              <a:rPr lang="en-GB" sz="1500" b="1" dirty="0"/>
              <a:t>Enhancing Data Export</a:t>
            </a:r>
            <a:endParaRPr lang="en-GB" sz="1500" dirty="0"/>
          </a:p>
          <a:p>
            <a:pPr lvl="1">
              <a:lnSpc>
                <a:spcPts val="2100"/>
              </a:lnSpc>
            </a:pPr>
            <a:r>
              <a:rPr lang="en-GB" sz="1500" dirty="0"/>
              <a:t>Enhance the current Export Results feature.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702194-BACF-63D0-35DF-36CF985BA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221169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Our Next Steps</a:t>
            </a:r>
            <a:br>
              <a:rPr lang="en-GB" dirty="0"/>
            </a:b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982E8B-F9AD-2E39-EC48-35B3E4873BEF}"/>
              </a:ext>
            </a:extLst>
          </p:cNvPr>
          <p:cNvSpPr/>
          <p:nvPr/>
        </p:nvSpPr>
        <p:spPr>
          <a:xfrm>
            <a:off x="6315284" y="908516"/>
            <a:ext cx="3229038" cy="3229038"/>
          </a:xfrm>
          <a:prstGeom prst="ellipse">
            <a:avLst/>
          </a:prstGeom>
          <a:solidFill>
            <a:srgbClr val="D5003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oppins" pitchFamily="2" charset="77"/>
                <a:cs typeface="Poppins" pitchFamily="2" charset="77"/>
              </a:rPr>
              <a:t>Enhanced Reporting module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56F7F9-D1CB-D601-8AFC-A2D5185BEDD1}"/>
              </a:ext>
            </a:extLst>
          </p:cNvPr>
          <p:cNvSpPr/>
          <p:nvPr/>
        </p:nvSpPr>
        <p:spPr>
          <a:xfrm>
            <a:off x="8379695" y="2720446"/>
            <a:ext cx="3229038" cy="3229038"/>
          </a:xfrm>
          <a:prstGeom prst="ellipse">
            <a:avLst/>
          </a:prstGeom>
          <a:solidFill>
            <a:srgbClr val="3D000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oppins" pitchFamily="2" charset="77"/>
                <a:cs typeface="Poppins" pitchFamily="2" charset="77"/>
              </a:rPr>
              <a:t>Enhanced </a:t>
            </a:r>
            <a:br>
              <a:rPr lang="en-US" sz="2400" dirty="0">
                <a:latin typeface="Poppins" pitchFamily="2" charset="77"/>
                <a:cs typeface="Poppins" pitchFamily="2" charset="77"/>
              </a:rPr>
            </a:br>
            <a:r>
              <a:rPr lang="en-US" sz="2400" dirty="0">
                <a:latin typeface="Poppins" pitchFamily="2" charset="77"/>
                <a:cs typeface="Poppins" pitchFamily="2" charset="77"/>
              </a:rPr>
              <a:t>Data Export</a:t>
            </a:r>
          </a:p>
        </p:txBody>
      </p:sp>
    </p:spTree>
    <p:extLst>
      <p:ext uri="{BB962C8B-B14F-4D97-AF65-F5344CB8AC3E}">
        <p14:creationId xmlns:p14="http://schemas.microsoft.com/office/powerpoint/2010/main" val="23194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2C4B6-14CC-CA02-484A-532DA2BBA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0DB05A-AD85-137C-CF15-4DB7ED7C81FC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0FCE1-8ACF-0A7F-B498-0F8EE17284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440000"/>
            <a:ext cx="3776499" cy="3068148"/>
          </a:xfrm>
        </p:spPr>
        <p:txBody>
          <a:bodyPr/>
          <a:lstStyle/>
          <a:p>
            <a:pPr marL="0" indent="0">
              <a:lnSpc>
                <a:spcPts val="2100"/>
              </a:lnSpc>
              <a:buFont typeface="Arial" panose="020B0604020202020204" pitchFamily="34" charset="0"/>
              <a:buNone/>
            </a:pPr>
            <a:r>
              <a:rPr lang="en-GB" sz="1500" b="1" dirty="0"/>
              <a:t>Reports module enhancements</a:t>
            </a:r>
          </a:p>
          <a:p>
            <a:pPr marL="0" indent="0">
              <a:lnSpc>
                <a:spcPts val="2100"/>
              </a:lnSpc>
              <a:buNone/>
            </a:pPr>
            <a:r>
              <a:rPr lang="en-GB" sz="1500" dirty="0"/>
              <a:t>We’re in the early stages of overhauling the Reports module, but we already understand the key improvements you, our users, want to see:</a:t>
            </a:r>
            <a:br>
              <a:rPr lang="en-GB" sz="1500" dirty="0"/>
            </a:br>
            <a:endParaRPr lang="en-GB" sz="1500" b="1" dirty="0"/>
          </a:p>
          <a:p>
            <a:pPr fontAlgn="base">
              <a:lnSpc>
                <a:spcPts val="2100"/>
              </a:lnSpc>
            </a:pPr>
            <a:r>
              <a:rPr lang="en-GB" sz="1500" dirty="0"/>
              <a:t>More visual graphs and charts</a:t>
            </a:r>
          </a:p>
          <a:p>
            <a:pPr fontAlgn="base">
              <a:lnSpc>
                <a:spcPts val="2100"/>
              </a:lnSpc>
            </a:pPr>
            <a:r>
              <a:rPr lang="en-GB" sz="1500" dirty="0"/>
              <a:t>Ability to build your own reports</a:t>
            </a:r>
          </a:p>
          <a:p>
            <a:pPr fontAlgn="base">
              <a:lnSpc>
                <a:spcPts val="2100"/>
              </a:lnSpc>
            </a:pPr>
            <a:r>
              <a:rPr lang="en-GB" sz="1500" dirty="0"/>
              <a:t>Greater flexibility and control</a:t>
            </a:r>
          </a:p>
          <a:p>
            <a:pPr fontAlgn="base">
              <a:lnSpc>
                <a:spcPts val="2100"/>
              </a:lnSpc>
            </a:pPr>
            <a:r>
              <a:rPr lang="en-GB" sz="1500" dirty="0"/>
              <a:t>More user-friendly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CEE053-890D-3759-5117-D67B37294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221169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Reports Module</a:t>
            </a:r>
            <a:br>
              <a:rPr lang="en-GB" dirty="0"/>
            </a:b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5" name="Picture 14" descr="A red background with a graph and a line&#10;&#10;AI-generated content may be incorrect.">
            <a:extLst>
              <a:ext uri="{FF2B5EF4-FFF2-40B4-BE49-F238E27FC236}">
                <a16:creationId xmlns:a16="http://schemas.microsoft.com/office/drawing/2014/main" id="{56258510-81D0-DFEC-FFE5-7A04F6B0F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894" y="961402"/>
            <a:ext cx="2238998" cy="2238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672AF9-8EB7-26EC-5F7D-08C762AC2A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59963" y="961402"/>
            <a:ext cx="2232233" cy="22389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984E13-14E6-ECA8-143F-2AC0623134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92894" y="3654906"/>
            <a:ext cx="2238998" cy="2238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DF4CA4-139C-21F3-A680-6BA1F2E247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59963" y="3654906"/>
            <a:ext cx="2232233" cy="223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331BD-EEC5-9FB1-BCCF-E991F645B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5F1244E-0703-6B60-40AC-ED82EF3139AC}"/>
              </a:ext>
            </a:extLst>
          </p:cNvPr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rgbClr val="FAE5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89000-32B9-11D4-1A5C-5A67003518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99" y="1440000"/>
            <a:ext cx="3618321" cy="2644955"/>
          </a:xfrm>
        </p:spPr>
        <p:txBody>
          <a:bodyPr/>
          <a:lstStyle/>
          <a:p>
            <a:pPr marL="0" indent="0">
              <a:lnSpc>
                <a:spcPts val="2100"/>
              </a:lnSpc>
              <a:buFont typeface="Arial" panose="020B0604020202020204" pitchFamily="34" charset="0"/>
              <a:buNone/>
            </a:pPr>
            <a:r>
              <a:rPr lang="en-GB" sz="1500" b="1" dirty="0"/>
              <a:t>Reports module enhancements</a:t>
            </a:r>
          </a:p>
          <a:p>
            <a:pPr lvl="0" fontAlgn="base">
              <a:lnSpc>
                <a:spcPts val="2100"/>
              </a:lnSpc>
            </a:pPr>
            <a:r>
              <a:rPr lang="en-US" altLang="en-US" sz="1500" dirty="0"/>
              <a:t>We are reviewing all available options for enhancements.</a:t>
            </a:r>
          </a:p>
          <a:p>
            <a:pPr lvl="0" fontAlgn="base">
              <a:lnSpc>
                <a:spcPts val="2100"/>
              </a:lnSpc>
            </a:pPr>
            <a:r>
              <a:rPr lang="en-US" altLang="en-US" sz="1500" dirty="0"/>
              <a:t>One option, still in early research, includes potential Power BI integration.</a:t>
            </a:r>
          </a:p>
          <a:p>
            <a:pPr lvl="0" fontAlgn="base">
              <a:lnSpc>
                <a:spcPts val="2100"/>
              </a:lnSpc>
            </a:pPr>
            <a:r>
              <a:rPr lang="en-US" altLang="en-US" sz="1500" dirty="0"/>
              <a:t>We aim to provide an update on the future direction of the Reports module before year-end.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7845A-175A-B594-E87A-EC56E319D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4221169" cy="8043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Reports Module</a:t>
            </a:r>
            <a:br>
              <a:rPr lang="en-GB" dirty="0"/>
            </a:br>
            <a:endParaRPr lang="en-US" sz="2400" b="1" dirty="0">
              <a:solidFill>
                <a:srgbClr val="D5003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Picture 5" descr="A person sitting at a desk working on a computer&#10;&#10;AI-generated content may be incorrect.">
            <a:extLst>
              <a:ext uri="{FF2B5EF4-FFF2-40B4-BE49-F238E27FC236}">
                <a16:creationId xmlns:a16="http://schemas.microsoft.com/office/drawing/2014/main" id="{0BD97B8D-D95A-2CE6-FE4E-5E90C87F14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66" r="16804"/>
          <a:stretch>
            <a:fillRect/>
          </a:stretch>
        </p:blipFill>
        <p:spPr>
          <a:xfrm>
            <a:off x="5069001" y="423808"/>
            <a:ext cx="6713189" cy="5970491"/>
          </a:xfrm>
          <a:prstGeom prst="roundRect">
            <a:avLst>
              <a:gd name="adj" fmla="val 5776"/>
            </a:avLst>
          </a:prstGeom>
        </p:spPr>
      </p:pic>
    </p:spTree>
    <p:extLst>
      <p:ext uri="{BB962C8B-B14F-4D97-AF65-F5344CB8AC3E}">
        <p14:creationId xmlns:p14="http://schemas.microsoft.com/office/powerpoint/2010/main" val="28815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fd7a35a-4385-4c14-89e9-518827cf81ba">6XMJD3M7C36J-1860147635-391198</_dlc_DocId>
    <_dlc_DocIdUrl xmlns="2fd7a35a-4385-4c14-89e9-518827cf81ba">
      <Url>https://regroupltd.sharepoint.com/sites/Tractivity2/_layouts/15/DocIdRedir.aspx?ID=6XMJD3M7C36J-1860147635-391198</Url>
      <Description>6XMJD3M7C36J-1860147635-391198</Description>
    </_dlc_DocIdUrl>
    <_ip_UnifiedCompliancePolicyUIAction xmlns="http://schemas.microsoft.com/sharepoint/v3" xsi:nil="true"/>
    <hdmk xmlns="26e4ca4f-e01b-4262-8944-e747edc8c602" xsi:nil="true"/>
    <lcf76f155ced4ddcb4097134ff3c332f xmlns="26e4ca4f-e01b-4262-8944-e747edc8c602">
      <Terms xmlns="http://schemas.microsoft.com/office/infopath/2007/PartnerControls"/>
    </lcf76f155ced4ddcb4097134ff3c332f>
    <TaxCatchAll xmlns="2fd7a35a-4385-4c14-89e9-518827cf81ba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8AA9B75F80724AB2D9604CE837E239" ma:contentTypeVersion="21" ma:contentTypeDescription="Create a new document." ma:contentTypeScope="" ma:versionID="07c0beedf660366654f1d84dbab83a3a">
  <xsd:schema xmlns:xsd="http://www.w3.org/2001/XMLSchema" xmlns:xs="http://www.w3.org/2001/XMLSchema" xmlns:p="http://schemas.microsoft.com/office/2006/metadata/properties" xmlns:ns1="http://schemas.microsoft.com/sharepoint/v3" xmlns:ns2="2fd7a35a-4385-4c14-89e9-518827cf81ba" xmlns:ns3="26e4ca4f-e01b-4262-8944-e747edc8c602" targetNamespace="http://schemas.microsoft.com/office/2006/metadata/properties" ma:root="true" ma:fieldsID="6b1a57139dfc54350bc10def0778d8e4" ns1:_="" ns2:_="" ns3:_="">
    <xsd:import namespace="http://schemas.microsoft.com/sharepoint/v3"/>
    <xsd:import namespace="2fd7a35a-4385-4c14-89e9-518827cf81ba"/>
    <xsd:import namespace="26e4ca4f-e01b-4262-8944-e747edc8c60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hdmk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d7a35a-4385-4c14-89e9-518827cf81b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39941b81-3855-466e-b0fb-a9e265fb22eb}" ma:internalName="TaxCatchAll" ma:showField="CatchAllData" ma:web="2fd7a35a-4385-4c14-89e9-518827cf81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e4ca4f-e01b-4262-8944-e747edc8c602" elementFormDefault="qualified">
    <xsd:import namespace="http://schemas.microsoft.com/office/2006/documentManagement/types"/>
    <xsd:import namespace="http://schemas.microsoft.com/office/infopath/2007/PartnerControls"/>
    <xsd:element name="hdmk" ma:index="11" nillable="true" ma:displayName="Date and Time" ma:internalName="hdmk">
      <xsd:simpleType>
        <xsd:restriction base="dms:DateTim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afdebe2-e19d-4b6c-ba46-7e5907c835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7831E80-06F5-45C9-951B-2C7D81343935}">
  <ds:schemaRefs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2fd7a35a-4385-4c14-89e9-518827cf81ba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6e4ca4f-e01b-4262-8944-e747edc8c602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B29180C8-98B8-45E3-AF7C-D08A24A17C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fd7a35a-4385-4c14-89e9-518827cf81ba"/>
    <ds:schemaRef ds:uri="26e4ca4f-e01b-4262-8944-e747edc8c6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2C11CB-4401-47F8-AEFB-82D835C41FF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6145A9F-7067-43E6-BD6D-A2900128776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1521</Words>
  <Application>Microsoft Office PowerPoint</Application>
  <PresentationFormat>Widescreen</PresentationFormat>
  <Paragraphs>250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Poppins</vt:lpstr>
      <vt:lpstr>1_Office Theme</vt:lpstr>
      <vt:lpstr>PowerPoint Presentation</vt:lpstr>
      <vt:lpstr>PowerPoint Presentation</vt:lpstr>
      <vt:lpstr>June Customer Event</vt:lpstr>
      <vt:lpstr>Your Feedback</vt:lpstr>
      <vt:lpstr>Report – Focus Group  </vt:lpstr>
      <vt:lpstr>PowerPoint Presentation</vt:lpstr>
      <vt:lpstr>Our Next Steps </vt:lpstr>
      <vt:lpstr>Reports Module </vt:lpstr>
      <vt:lpstr>Reports Module </vt:lpstr>
      <vt:lpstr>Enhanced Data Export</vt:lpstr>
      <vt:lpstr>Enhanced Data Export </vt:lpstr>
      <vt:lpstr>Enhanced Data Export</vt:lpstr>
      <vt:lpstr>Enhanced Data Export </vt:lpstr>
      <vt:lpstr>Improved Report Creation Experience</vt:lpstr>
      <vt:lpstr>Enquiry Data Export </vt:lpstr>
      <vt:lpstr>New Activity Module – Coming Soon</vt:lpstr>
      <vt:lpstr>PowerPoint Presentation</vt:lpstr>
      <vt:lpstr>PowerPoint Presentation</vt:lpstr>
      <vt:lpstr>The Front-End Refactor</vt:lpstr>
      <vt:lpstr>PowerPoint Presentation</vt:lpstr>
      <vt:lpstr>Sneak Preview –  Home screen</vt:lpstr>
      <vt:lpstr>Sneak Preview –  Shared Mailbox</vt:lpstr>
      <vt:lpstr>Sneak Preview –  Calendar (Overview)</vt:lpstr>
      <vt:lpstr>Sneak Preview –  Calendar (Events)</vt:lpstr>
      <vt:lpstr>Sneak Preview –  Calendar (Surveys)</vt:lpstr>
      <vt:lpstr>Sneak Preview –  Agenda</vt:lpstr>
      <vt:lpstr>Sneak Preview –  Search</vt:lpstr>
      <vt:lpstr>Sneak Preview –  Activity Grids</vt:lpstr>
      <vt:lpstr>Sneak Preview –  A.I. Summary</vt:lpstr>
      <vt:lpstr>Sneak Preview –  A.I. Sentiment </vt:lpstr>
      <vt:lpstr>Sneak Preview –  Configurable A.I. Features</vt:lpstr>
      <vt:lpstr>Tractivity Development Roadmap</vt:lpstr>
      <vt:lpstr>Tractivity Development Roadmap</vt:lpstr>
      <vt:lpstr>Tractivity Development Roadmap</vt:lpstr>
      <vt:lpstr>Tractivity Development Roadmap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Brook</dc:creator>
  <cp:lastModifiedBy>Kate Martin</cp:lastModifiedBy>
  <cp:revision>94</cp:revision>
  <dcterms:created xsi:type="dcterms:W3CDTF">2023-06-09T08:51:16Z</dcterms:created>
  <dcterms:modified xsi:type="dcterms:W3CDTF">2025-10-06T09:15:37Z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33d8b25-ad79-4a60-b1f5-ea11fdcb1ba8_Enabled">
    <vt:lpwstr>true</vt:lpwstr>
  </property>
  <property fmtid="{D5CDD505-2E9C-101B-9397-08002B2CF9AE}" pid="3" name="MSIP_Label_a33d8b25-ad79-4a60-b1f5-ea11fdcb1ba8_SetDate">
    <vt:lpwstr>2023-06-12T16:05:35Z</vt:lpwstr>
  </property>
  <property fmtid="{D5CDD505-2E9C-101B-9397-08002B2CF9AE}" pid="4" name="MSIP_Label_a33d8b25-ad79-4a60-b1f5-ea11fdcb1ba8_Method">
    <vt:lpwstr>Privileged</vt:lpwstr>
  </property>
  <property fmtid="{D5CDD505-2E9C-101B-9397-08002B2CF9AE}" pid="5" name="MSIP_Label_a33d8b25-ad79-4a60-b1f5-ea11fdcb1ba8_Name">
    <vt:lpwstr>Public</vt:lpwstr>
  </property>
  <property fmtid="{D5CDD505-2E9C-101B-9397-08002B2CF9AE}" pid="6" name="MSIP_Label_a33d8b25-ad79-4a60-b1f5-ea11fdcb1ba8_SiteId">
    <vt:lpwstr>ab4729bc-35c3-4db0-8da6-f48881f89627</vt:lpwstr>
  </property>
  <property fmtid="{D5CDD505-2E9C-101B-9397-08002B2CF9AE}" pid="7" name="MSIP_Label_a33d8b25-ad79-4a60-b1f5-ea11fdcb1ba8_ActionId">
    <vt:lpwstr>e388241b-11b5-483d-b225-92415b65be21</vt:lpwstr>
  </property>
  <property fmtid="{D5CDD505-2E9C-101B-9397-08002B2CF9AE}" pid="8" name="MSIP_Label_a33d8b25-ad79-4a60-b1f5-ea11fdcb1ba8_ContentBits">
    <vt:lpwstr>1</vt:lpwstr>
  </property>
  <property fmtid="{D5CDD505-2E9C-101B-9397-08002B2CF9AE}" pid="9" name="ClassificationContentMarkingHeaderLocations">
    <vt:lpwstr>Office Theme:9\1_Office Theme:9</vt:lpwstr>
  </property>
  <property fmtid="{D5CDD505-2E9C-101B-9397-08002B2CF9AE}" pid="10" name="ClassificationContentMarkingHeaderText">
    <vt:lpwstr>Public</vt:lpwstr>
  </property>
  <property fmtid="{D5CDD505-2E9C-101B-9397-08002B2CF9AE}" pid="11" name="ContentTypeId">
    <vt:lpwstr>0x010100F08AA9B75F80724AB2D9604CE837E239</vt:lpwstr>
  </property>
  <property fmtid="{D5CDD505-2E9C-101B-9397-08002B2CF9AE}" pid="12" name="_dlc_DocIdItemGuid">
    <vt:lpwstr>c5c82528-5e5b-4583-8769-48120d1a7c65</vt:lpwstr>
  </property>
</Properties>
</file>